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2E0A92-53DB-4573-89EB-CCF9B1695071}" v="42" dt="2022-02-15T02:09:29.2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0D2983-1DFB-4962-AA7F-7A726D00FD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A8256B4-563A-4469-8831-A30921EB5F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32B572C-13D3-4D9E-861B-1520C94B1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D78E6-C6FF-40CD-B4A4-0E1176E9AE3C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8BED9E-FEC4-4B35-8314-AC6D92D2E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7AE3EC2-6FEF-469E-ABEF-44FE1F08D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66F0-0F85-4711-9B65-7394B8B3AF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280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B33BBA-02D0-437C-9126-F5B0FED70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F2A3DEB-DFB8-4976-8837-F770314B12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0FA6731-C8F2-4EC0-97D2-710B53B37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D78E6-C6FF-40CD-B4A4-0E1176E9AE3C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DBE574-93B5-402D-8169-F0D661647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207900-0D37-49A6-AB25-4DD60B222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66F0-0F85-4711-9B65-7394B8B3AF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8961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74E0476-FE82-41DA-8D14-7319E765CB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56608F6-8A26-40BC-B705-566A94D032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A59A7F-81CB-40BC-8141-0F5DA5F52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D78E6-C6FF-40CD-B4A4-0E1176E9AE3C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0145AD-277B-4692-8DB5-57003C9ED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4DA4491-3D4D-429F-B116-73F472413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66F0-0F85-4711-9B65-7394B8B3AF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1533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7F2881-E47E-40F2-82D9-E7FE97FE2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8EED5E-9778-485A-BE33-034B24CA6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5D29DA-6DAD-4130-9174-17D144289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D78E6-C6FF-40CD-B4A4-0E1176E9AE3C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E1197EA-A1B2-4350-8351-B7A0612C0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18CB874-CD0F-4B4E-BCBF-1AC5EBE0E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66F0-0F85-4711-9B65-7394B8B3AF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6832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48688B-F01F-4982-8204-A17109A7A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C00462-EB1E-439A-BBD5-BE030F010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5EED8EC-B427-4BDB-9638-08D0BB0A7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D78E6-C6FF-40CD-B4A4-0E1176E9AE3C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D78F736-2FC2-4E12-9427-A2844CC8B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481151A-4896-4621-BC83-0460BE844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66F0-0F85-4711-9B65-7394B8B3AF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9867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5BE163-4582-43BC-96E8-1182ADDD5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2FB183-E353-46B5-BE7A-1360C82C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49CE459-7EAF-4A77-B21D-94B7ECC38F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29BF040-6EBD-4F7F-8652-A46DAA643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D78E6-C6FF-40CD-B4A4-0E1176E9AE3C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C939ECB-6997-4AF8-A7FF-B459871BB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9A7EFB3-698A-4204-B1D4-138608DF2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66F0-0F85-4711-9B65-7394B8B3AF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894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27FC51-85CC-4E2C-9D06-25BBF8859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12E6CD4-BB4B-4D5E-A2FB-8509F0DFD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A235B8F-DEDB-4F2D-8E18-FFC035E54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882A745-5083-4D55-8E6E-FF276E87D0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7FAA333-26AA-411A-8683-5EBE9AC167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13780AE-0554-4B60-8B69-C06FAED46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D78E6-C6FF-40CD-B4A4-0E1176E9AE3C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8C67785-268D-41AF-A898-8355F1149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35A9612-3CF1-4920-AD5B-1C6E869A2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66F0-0F85-4711-9B65-7394B8B3AF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6500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621831-920D-4A4D-9B23-039F721EB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4116B65-164A-4B4B-9E36-34D074E91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D78E6-C6FF-40CD-B4A4-0E1176E9AE3C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B27CD72-C98E-40F3-A9BB-E91F53B32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76A1BE9-5EB8-473D-8EFC-0372D8CD2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66F0-0F85-4711-9B65-7394B8B3AF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661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B5CA459-4FF0-49C1-BB9C-82ED42D6E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D78E6-C6FF-40CD-B4A4-0E1176E9AE3C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56B99A6-0398-4650-8FD9-6393DB2B3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25CC96A-3387-4032-8EDE-0E842E686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66F0-0F85-4711-9B65-7394B8B3AF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0099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B5416F-3110-4E44-B52A-606976F84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F03C62-4D32-4A83-8146-A8C4DD8F0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A37E306-0889-4ED6-BBC7-7032A843E4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64B39E4-8D4A-4D27-B9B5-20E6E0886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D78E6-C6FF-40CD-B4A4-0E1176E9AE3C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1869DD9-8397-4DB0-B653-4E53CD1BD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4F0898-C688-444C-9F50-982BBA5A4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66F0-0F85-4711-9B65-7394B8B3AF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7458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CD2447-CD73-41AE-A0BE-C5681CEB5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7D290F4-FFD4-4324-9CBD-18B986EC55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98349BC-51A5-48D1-B7CB-3CBBD37F18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9B45C38-A507-456D-A040-E66ED1A45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D78E6-C6FF-40CD-B4A4-0E1176E9AE3C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40BA316-EE98-4C7C-83E5-F04F662A2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2CD7E4A-EA11-469C-8263-39C68F02A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66F0-0F85-4711-9B65-7394B8B3AF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9737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227ACEC-B488-491C-BBAF-E6C22D232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63F79AC-D490-4330-A1F4-56787C9CE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785360F-E74A-4AF6-947C-23426AAE29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D78E6-C6FF-40CD-B4A4-0E1176E9AE3C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608CD91-A72F-4C54-9C8D-E9AAC3E99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2FF32F5-0C00-473F-B77A-943556E675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666F0-0F85-4711-9B65-7394B8B3AF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035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corpus927.enfam.jus.br/legislacao/ctb-97#art-49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olor Cover">
            <a:extLst>
              <a:ext uri="{FF2B5EF4-FFF2-40B4-BE49-F238E27FC236}">
                <a16:creationId xmlns:a16="http://schemas.microsoft.com/office/drawing/2014/main" id="{63C1F321-BB96-4700-B3CE-1A6156067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5" name="Group 13">
            <a:extLst>
              <a:ext uri="{FF2B5EF4-FFF2-40B4-BE49-F238E27FC236}">
                <a16:creationId xmlns:a16="http://schemas.microsoft.com/office/drawing/2014/main" id="{3FA1AD64-F15F-417D-956C-B2C211FC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1" y="0"/>
            <a:ext cx="6064235" cy="6858000"/>
            <a:chOff x="651279" y="598259"/>
            <a:chExt cx="10889442" cy="5680742"/>
          </a:xfrm>
        </p:grpSpPr>
        <p:sp>
          <p:nvSpPr>
            <p:cNvPr id="36" name="Color">
              <a:extLst>
                <a:ext uri="{FF2B5EF4-FFF2-40B4-BE49-F238E27FC236}">
                  <a16:creationId xmlns:a16="http://schemas.microsoft.com/office/drawing/2014/main" id="{5F3C79B0-E0DE-407E-B550-3FDEB67B0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Color">
              <a:extLst>
                <a:ext uri="{FF2B5EF4-FFF2-40B4-BE49-F238E27FC236}">
                  <a16:creationId xmlns:a16="http://schemas.microsoft.com/office/drawing/2014/main" id="{A1A2DFA8-F321-4204-9B31-A3713BC65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8" name="Group 1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9" name="Freeform: Shape 1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0" name="Freeform: Shape 1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1" name="Freeform: Shape 2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2" name="Freeform: Shape 2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3" name="Freeform: Shape 2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4" name="Freeform: Shape 2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4" name="Título 3">
            <a:extLst>
              <a:ext uri="{FF2B5EF4-FFF2-40B4-BE49-F238E27FC236}">
                <a16:creationId xmlns:a16="http://schemas.microsoft.com/office/drawing/2014/main" id="{E67C06D8-EF22-42CB-BA7E-99B0C8AEE4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708" y="841664"/>
            <a:ext cx="4874661" cy="5156800"/>
          </a:xfrm>
        </p:spPr>
        <p:txBody>
          <a:bodyPr anchor="ctr">
            <a:normAutofit/>
          </a:bodyPr>
          <a:lstStyle/>
          <a:p>
            <a:pPr algn="l"/>
            <a:r>
              <a:rPr lang="pt-BR" sz="4800">
                <a:solidFill>
                  <a:schemeClr val="bg1"/>
                </a:solidFill>
              </a:rPr>
              <a:t>TREINAMENTO 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9A1BDF59-40D2-4500-89D0-DBCED4699C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4687" y="841664"/>
            <a:ext cx="4867605" cy="5156800"/>
          </a:xfrm>
        </p:spPr>
        <p:txBody>
          <a:bodyPr anchor="ctr">
            <a:normAutofit/>
          </a:bodyPr>
          <a:lstStyle/>
          <a:p>
            <a:pPr algn="l"/>
            <a:r>
              <a:rPr lang="pt-BR">
                <a:solidFill>
                  <a:schemeClr val="tx2"/>
                </a:solidFill>
              </a:rPr>
              <a:t>CÓDIGO DE TRÂNSITO BRASILEIRO </a:t>
            </a:r>
          </a:p>
        </p:txBody>
      </p:sp>
    </p:spTree>
    <p:extLst>
      <p:ext uri="{BB962C8B-B14F-4D97-AF65-F5344CB8AC3E}">
        <p14:creationId xmlns:p14="http://schemas.microsoft.com/office/powerpoint/2010/main" val="3292617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A738D4-30A2-4DE7-8065-B56F386DE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APLICAÇÕES: 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4D91573-27EB-4DC3-83B4-798C18010F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46363"/>
            <a:ext cx="3664138" cy="2768742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0064517-C620-414B-8FB7-D0C354B77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229" y="1946363"/>
            <a:ext cx="3740342" cy="280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07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834366-0969-495A-9229-46EB06E1F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/>
              <a:t>PRINCIPAIS ARTIGOS  - CIRCULAÇÃO E CONDUTA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810AA4-E92C-4DCD-9A2E-5AFD154D5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 28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O condutor deverá, a todo momento, ter domínio de seu veículo, dirigindo-o com atenção e cuidados indispensáveis à segurança do trânsito.</a:t>
            </a:r>
          </a:p>
          <a:p>
            <a:r>
              <a:rPr lang="pt-BR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 29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O trânsito de veículos nas vias terrestres abertas à circulação obedecerá às seguintes normas:</a:t>
            </a:r>
            <a:endParaRPr lang="pt-BR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I - a circulação far-se-á pelo lado direito da via, admitindo-se as exceções devidamente sinalizadas;</a:t>
            </a:r>
          </a:p>
          <a:p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II - o condutor deverá guardar distância de segurança lateral e frontal entre o seu e os demais veículos, bem como em relação ao bordo da pista, considerando-se, no momento, a velocidade e as condições do local, da circulação, do veículo e as condições climáticas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1482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6F3821B5-E0AD-45C1-B2E1-671EB4CC0599}"/>
              </a:ext>
            </a:extLst>
          </p:cNvPr>
          <p:cNvSpPr txBox="1"/>
          <p:nvPr/>
        </p:nvSpPr>
        <p:spPr>
          <a:xfrm>
            <a:off x="955040" y="447655"/>
            <a:ext cx="83108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III - quando veículos, transitando por fluxos que se cruzem, se aproximarem de local não sinalizado, terá preferência de passagem:</a:t>
            </a:r>
          </a:p>
          <a:p>
            <a:endParaRPr lang="pt-BR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38D05E9-80E5-46B7-A3AA-049464049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720" y="1199476"/>
            <a:ext cx="10668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41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a) no caso de apenas um fluxo ser proveniente de rodovia, aquele que estiver circulando por ela;</a:t>
            </a: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41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b) no caso de rotatória, aquele que estiver circulando por ela;</a:t>
            </a: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41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c) nos demais casos, o que vier pela direita do condutor;</a:t>
            </a: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41E1BE9-61AE-4996-B5EB-47FB795624FA}"/>
              </a:ext>
            </a:extLst>
          </p:cNvPr>
          <p:cNvSpPr txBox="1"/>
          <p:nvPr/>
        </p:nvSpPr>
        <p:spPr>
          <a:xfrm>
            <a:off x="955040" y="2690336"/>
            <a:ext cx="102819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IX - a ultrapassagem de outro veículo em movimento deverá ser feita pela esquerda, obedecida a sinalização regulamentar e as demais normas estabelecidas neste Código, exceto quando o veículo a ser ultrapassado estiver sinalizando o propósito de entrar à esquerda;</a:t>
            </a:r>
            <a:endParaRPr lang="pt-BR" sz="20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7BE0943-A41E-4416-AE8D-FAD9DA00D979}"/>
              </a:ext>
            </a:extLst>
          </p:cNvPr>
          <p:cNvSpPr txBox="1"/>
          <p:nvPr/>
        </p:nvSpPr>
        <p:spPr>
          <a:xfrm>
            <a:off x="955040" y="4181196"/>
            <a:ext cx="9824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X - todo condutor deverá, antes de efetuar uma ultrapassagem, certificar-se de que:</a:t>
            </a:r>
            <a:endParaRPr lang="pt-BR" dirty="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C31203D7-1F0F-4CE2-A4FC-E124AEB86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807" y="4505832"/>
            <a:ext cx="1111994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41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a) nenhum condutor que venha atrás haja começado uma manobra para ultrapassá-lo;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41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b) quem o precede na mesma faixa de trânsito não haja indicado o propósito de ultrapassar um terceiro;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41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c) a faixa de trânsito que vai tomar esteja livre numa extensão suficiente para que sua manobra não ponha em perigo ou obstrua o trânsito que venha em sentido contrário;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275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527D7059-A2EB-4BE0-947E-C5DE9D397A77}"/>
              </a:ext>
            </a:extLst>
          </p:cNvPr>
          <p:cNvSpPr txBox="1"/>
          <p:nvPr/>
        </p:nvSpPr>
        <p:spPr>
          <a:xfrm>
            <a:off x="950641" y="482395"/>
            <a:ext cx="103232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 34. O condutor que queira executar uma manobra deverá certificar-se de que pode executá-la sem perigo para os demais usuários da via que o seguem, precedem ou vão cruzar com ele, considerando sua posição, sua direção e sua velocidade.</a:t>
            </a: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39B228B-40A9-427D-A8C2-F8498FA1A21A}"/>
              </a:ext>
            </a:extLst>
          </p:cNvPr>
          <p:cNvSpPr txBox="1"/>
          <p:nvPr/>
        </p:nvSpPr>
        <p:spPr>
          <a:xfrm>
            <a:off x="950641" y="1486004"/>
            <a:ext cx="101225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 35. Antes de iniciar qualquer manobra que implique um deslocamento lateral, o condutor deverá indicar seu propósito de forma clara e com a devida antecedência, por meio da luz indicadora de direção de seu veículo, ou fazendo gesto convencional de braço.</a:t>
            </a:r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5741370-06B7-4D38-A5F2-A1273D59EBDF}"/>
              </a:ext>
            </a:extLst>
          </p:cNvPr>
          <p:cNvSpPr txBox="1"/>
          <p:nvPr/>
        </p:nvSpPr>
        <p:spPr>
          <a:xfrm>
            <a:off x="950640" y="2489613"/>
            <a:ext cx="104459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Parágrafo único. Entende-se por deslocamento lateral a transposição de faixas, movimentos de conversão à direita, à esquerda e retornos.</a:t>
            </a: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89E8FC8-3B1D-4460-B252-DE7F229F82B4}"/>
              </a:ext>
            </a:extLst>
          </p:cNvPr>
          <p:cNvSpPr txBox="1"/>
          <p:nvPr/>
        </p:nvSpPr>
        <p:spPr>
          <a:xfrm>
            <a:off x="950640" y="3135944"/>
            <a:ext cx="101225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Art. 36. O condutor que for ingressar numa via, procedente de um lote lindeiro a essa via, deverá dar preferência aos veículos e pedestres que por ela estejam transitando.</a:t>
            </a:r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3C18212-1779-4896-9B9E-321650D4F927}"/>
              </a:ext>
            </a:extLst>
          </p:cNvPr>
          <p:cNvSpPr txBox="1"/>
          <p:nvPr/>
        </p:nvSpPr>
        <p:spPr>
          <a:xfrm>
            <a:off x="950639" y="3894668"/>
            <a:ext cx="101225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 37. Nas vias providas de acostamento, a conversão à esquerda e a operação de retorno deverão ser feitas nos locais apropriados e, onde estes não existirem, o condutor deverá aguardar no acostamento, à direita, para cruzar a pista com segurança.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7445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BEADDE0-2225-47EB-808C-F98D58BFCE10}"/>
              </a:ext>
            </a:extLst>
          </p:cNvPr>
          <p:cNvSpPr txBox="1"/>
          <p:nvPr/>
        </p:nvSpPr>
        <p:spPr>
          <a:xfrm>
            <a:off x="582650" y="474147"/>
            <a:ext cx="107581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 38. Antes de entrar à direita ou à esquerda, em outra via ou em lotes lindeiros, o condutor deverá:</a:t>
            </a:r>
            <a:endParaRPr lang="pt-BR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4DE165B-7562-424E-B645-D2EC20440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591" y="997565"/>
            <a:ext cx="1054626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41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- ao sair da via pelo lado direito, aproximar-se o máximo possível do bordo direito da pista e executar sua manobra no menor espaço possível;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41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II - ao sair da via pelo lado esquerdo, aproximar-se o máximo possível de seu eixo ou da linha divisória da pista, quando houver, caso se trate de uma pista com circulação nos dois sentidos, ou do bordo esquerdo, tratando-se de uma pista de um só sentido.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41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Parágrafo único. Durante a manobra de mudança de direção, o condutor deverá ceder passagem aos pedestres e ciclistas, aos veículos que transitem em sentido contrário pela pista da via da qual vai sair, respeitadas as normas de preferência de passagem.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hlinkClick r:id="rId2" tooltip="Visualizar Jurisprudencia Consolidada do Artigo n. 49 - Corpus927"/>
            <a:extLst>
              <a:ext uri="{FF2B5EF4-FFF2-40B4-BE49-F238E27FC236}">
                <a16:creationId xmlns:a16="http://schemas.microsoft.com/office/drawing/2014/main" id="{E85BE821-DDE6-4797-9E8B-4B52D58DF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649" y="3321476"/>
            <a:ext cx="10468209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41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Art. 49. O condutor e os passageiros não deverão abrir a porta do veículo, deixá-la aberta ou descer do veículo sem antes se certificarem de que isso não constitui perigo para eles e para outros usuários da via.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41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Parágrafo único. O embarque e o desembarque devem ocorrer sempre do lado da calçada, exceto para o condutor.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212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0811DD5-5C78-4C5F-A0B1-032009758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629" y="587547"/>
            <a:ext cx="9980341" cy="229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41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Art. 61. A velocidade máxima permitida para a via será indicada por meio de sinalização, obedecidas suas características técnicas e as condições de trânsito.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41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§ 1º Onde não existir sinalização regulamentadora, a velocidade máxima será de:</a:t>
            </a:r>
            <a:endParaRPr kumimoji="0" lang="pt-BR" altLang="pt-B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41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- nas vias urbanas: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41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a) oitenta quilômetros por hora, nas vias de trânsito rápido: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41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b) sessenta quilômetros por hora, nas vias arteriais;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41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c) quarenta quilômetros por hora, nas vias coletoras;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41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d) trinta quilômetros por hora, nas vias locais;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122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290029F-4252-4FD5-8E09-F564575A9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CNH – CATEGORIAS 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7496896-59B0-41FE-B569-4736F51FB7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1859799"/>
            <a:ext cx="6780700" cy="313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38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AFE214-BD41-4310-A923-67645C482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DEFINIÇÕES  VEÍCULOS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316960-996C-403F-A7A0-01A244F6D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1800" b="1" dirty="0"/>
              <a:t>AUTOMÓVEL </a:t>
            </a:r>
            <a:r>
              <a:rPr lang="pt-BR" sz="1800" dirty="0"/>
              <a:t>- veículo automotor destinado ao transporte de passageiros, com capacidade para até oito pessoas, exclusive o condutor.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1800" b="1" dirty="0"/>
              <a:t>CAMINHÃO-TRATOR</a:t>
            </a:r>
            <a:r>
              <a:rPr lang="pt-BR" sz="1800" dirty="0"/>
              <a:t> - veículo automotor destinado a tracionar ou arrastar outro.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1800" b="1" dirty="0"/>
              <a:t>CAMINHONETE</a:t>
            </a:r>
            <a:r>
              <a:rPr lang="pt-BR" sz="1800" dirty="0"/>
              <a:t> - veículo destinado ao transporte de carga com peso bruto total de até três mil e quinhentos quilogramas.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1800" b="1" dirty="0"/>
              <a:t>CAMIONETA</a:t>
            </a:r>
            <a:r>
              <a:rPr lang="pt-BR" sz="1800" dirty="0"/>
              <a:t> - veículo misto destinado ao transporte de passageiros e carga no mesmo compartimento.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1800" b="1" dirty="0"/>
              <a:t>CICLOMOTOR</a:t>
            </a:r>
            <a:r>
              <a:rPr lang="pt-BR" sz="1800" dirty="0"/>
              <a:t> - veículo de 2 (duas) ou 3 (três) rodas, provido de motor de combustão interna, cuja cilindrada não exceda a 50 cm3 (cinquenta centímetros cúbicos), equivalente a 3,05 pol3 (três polegadas cúbicas e cinco centésimos), ou de motor de propulsão elétrica com potência máxima de 4 kW (quatro quilowatts), e cuja velocidade máxima de fabricação não exceda a 50 Km/h (cinquenta quilômetros por hora).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1800" b="1" dirty="0"/>
              <a:t>MICROÔNIBUS</a:t>
            </a:r>
            <a:r>
              <a:rPr lang="pt-BR" sz="1800" dirty="0"/>
              <a:t> - veículo automotor de transporte coletivo com capacidade para até vinte passageiros.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1800" b="1" dirty="0"/>
              <a:t>MOTOCICLETA </a:t>
            </a:r>
            <a:r>
              <a:rPr lang="pt-BR" sz="1800" dirty="0"/>
              <a:t>- veículo automotor de duas rodas, com ou sem </a:t>
            </a:r>
            <a:r>
              <a:rPr lang="pt-BR" sz="1800" dirty="0" err="1"/>
              <a:t>side-car</a:t>
            </a:r>
            <a:r>
              <a:rPr lang="pt-BR" sz="1800" dirty="0"/>
              <a:t>, dirigido por condutor em posição montada.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1800" dirty="0"/>
          </a:p>
          <a:p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592058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FC20C4-5E98-4F98-9088-E0337849C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DEFINIÇÕES VEÍCULOS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36B913-8EBE-4DC9-BC06-7EBF8A104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000" b="1" dirty="0"/>
              <a:t>MOTOR-CASA (MOTOR-HOME) </a:t>
            </a:r>
            <a:r>
              <a:rPr lang="pt-BR" sz="2000" dirty="0"/>
              <a:t>- veículo automotor cuja carroçaria seja fechada e destinada a alojamento, escritório, comércio ou finalidades análogas.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000" b="1" dirty="0"/>
              <a:t>ÔNIBUS</a:t>
            </a:r>
            <a:r>
              <a:rPr lang="pt-BR" sz="2000" dirty="0"/>
              <a:t> - veículo automotor de transporte coletivo com capacidade para mais de vinte passageiros, ainda que, em virtude de adaptações com vista à maior comodidade destes, transporte número menor.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000" b="1" dirty="0"/>
              <a:t>REBOQUE </a:t>
            </a:r>
            <a:r>
              <a:rPr lang="pt-BR" sz="2000" dirty="0"/>
              <a:t>- veículo destinado a ser engatado atrás de um veículo automotor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000" b="1" dirty="0"/>
              <a:t>SEMI-REBOQUE </a:t>
            </a:r>
            <a:r>
              <a:rPr lang="pt-BR" sz="2000" dirty="0"/>
              <a:t>- veículo de um ou mais eixos que se </a:t>
            </a:r>
            <a:r>
              <a:rPr lang="pt-BR" sz="2000" dirty="0" err="1"/>
              <a:t>apóia</a:t>
            </a:r>
            <a:r>
              <a:rPr lang="pt-BR" sz="2000" dirty="0"/>
              <a:t> na sua unidade tratora ou é a ela ligado por meio de articulação.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000" b="1" dirty="0"/>
              <a:t>TRAILER</a:t>
            </a:r>
            <a:r>
              <a:rPr lang="pt-BR" sz="2000" dirty="0"/>
              <a:t> - reboque ou </a:t>
            </a:r>
            <a:r>
              <a:rPr lang="pt-BR" sz="2000" dirty="0" err="1"/>
              <a:t>semi-reboque</a:t>
            </a:r>
            <a:r>
              <a:rPr lang="pt-BR" sz="2000" dirty="0"/>
              <a:t> tipo casa, com duas, quatro, ou seis rodas, acoplado ou adaptado à traseira de automóvel ou camionete, utilizado em geral em atividades turísticas como alojamento, ou para atividades comerciais.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000" b="1" dirty="0"/>
              <a:t>TRATOR</a:t>
            </a:r>
            <a:r>
              <a:rPr lang="pt-BR" sz="2000" dirty="0"/>
              <a:t> - veículo automotor construído para realizar trabalho agrícola, de construção e pavimentação e tracionar outros veículos e equipamentos.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000" b="1" dirty="0"/>
              <a:t>UTILITÁRIO</a:t>
            </a:r>
            <a:r>
              <a:rPr lang="pt-BR" sz="2000" dirty="0"/>
              <a:t> - veículo misto caracterizado pela versatilidade do seu uso, inclusive fora de estrada.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000" b="1" dirty="0"/>
              <a:t>VEÍCULO ARTICULADO </a:t>
            </a:r>
            <a:r>
              <a:rPr lang="pt-BR" sz="2000" dirty="0"/>
              <a:t>- combinação de veículos acoplados, sendo um deles automotor.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000" dirty="0"/>
          </a:p>
          <a:p>
            <a:pPr>
              <a:buFont typeface="Wingdings" panose="05000000000000000000" pitchFamily="2" charset="2"/>
              <a:buChar char="Ø"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683697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C3A78F-4C1D-4D1E-873B-6AC6A774A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TIPOS DE VIAS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4B6C93C-734E-4496-A2F9-6BEA9A244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1800" b="1" dirty="0"/>
              <a:t>CRUZAMENTO</a:t>
            </a:r>
            <a:r>
              <a:rPr lang="pt-BR" sz="1800" dirty="0"/>
              <a:t> - interseção de duas vias em nível.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1800" b="1" dirty="0"/>
              <a:t>ESTRADA</a:t>
            </a:r>
            <a:r>
              <a:rPr lang="pt-BR" sz="1800" dirty="0"/>
              <a:t> - via rural não pavimentada.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1800" b="1" dirty="0"/>
              <a:t>FAIXAS DE TRÂNSITO </a:t>
            </a:r>
            <a:r>
              <a:rPr lang="pt-BR" sz="1800" dirty="0"/>
              <a:t>- qualquer uma das áreas longitudinais em que a pista pode ser subdividida, sinalizada ou não por marcas viárias longitudinais, que tenham uma largura suficiente para permitir a circulação de veículos automotores.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1800" b="1" dirty="0"/>
              <a:t>ILHA</a:t>
            </a:r>
            <a:r>
              <a:rPr lang="pt-BR" sz="1800" dirty="0"/>
              <a:t> - obstáculo físico, colocado na pista de rolamento, destinado à ordenação dos fluxos de trânsito em uma interseção.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1800" b="1" dirty="0"/>
              <a:t>INTERSEÇÃO </a:t>
            </a:r>
            <a:r>
              <a:rPr lang="pt-BR" sz="1800" dirty="0"/>
              <a:t>- todo cruzamento em nível, entroncamento ou bifurcação, incluindo as áreas formadas por tais cruzamentos, entroncamentos ou bifurcações.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1800" b="1" dirty="0"/>
              <a:t>PASSAGEM DE NÍVEL </a:t>
            </a:r>
            <a:r>
              <a:rPr lang="pt-BR" sz="1800" dirty="0"/>
              <a:t>- todo cruzamento de nível entre uma via e uma linha férrea ou trilho de bonde com pista própria. 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1800" dirty="0"/>
          </a:p>
          <a:p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000193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431469-8F95-462D-AACB-70DC26B24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TIPOS DE VIAS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272BFD-3E70-476F-A668-806DFDD17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1800" b="1" dirty="0"/>
              <a:t>RODOVIA</a:t>
            </a:r>
            <a:r>
              <a:rPr lang="pt-BR" sz="1800" dirty="0"/>
              <a:t> - via rural pavimentada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1800" b="1" dirty="0"/>
              <a:t>VIA RURAL </a:t>
            </a:r>
            <a:r>
              <a:rPr lang="pt-BR" sz="1800" dirty="0"/>
              <a:t>- estradas e rodovias.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1800" b="1" dirty="0"/>
              <a:t>VIA URBANA </a:t>
            </a:r>
            <a:r>
              <a:rPr lang="pt-BR" sz="1800" dirty="0"/>
              <a:t>- ruas, avenidas, vielas, ou caminhos e similares abertos à circulação pública, situados na área urbana, caracterizados principalmente por possuírem imóveis edificados ao longo de sua extensão.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050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13C101-CE6F-4634-A4AC-5A7D6FACA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SINALIZAÇÃO - PLACAS 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51AF4E1-ECD8-49F0-8664-71124581FB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9082" y="1919728"/>
            <a:ext cx="1360197" cy="1656592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F9CBEDF-FCD3-4512-AE4C-9A11EF3C5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320" y="2030436"/>
            <a:ext cx="1482760" cy="154588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03C7136-17EE-43A8-B028-E9940B5DC2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4121" y="2036824"/>
            <a:ext cx="1736760" cy="142239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E8D493F6-07A1-474C-AE3C-E2CDB76A13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8297" y="1976037"/>
            <a:ext cx="1482760" cy="165659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C2D71D09-0406-4CC4-9F7F-581164CF1B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81" y="3576319"/>
            <a:ext cx="5425440" cy="3218773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B28B5BFE-822D-4895-8D13-334DFC7724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2497" y="1690688"/>
            <a:ext cx="4584063" cy="2017712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13B3DE02-BAC8-4F44-9B75-E7778367CA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5806" y="3520010"/>
            <a:ext cx="2959252" cy="1530429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2FB24E49-A4FF-4171-8B47-407CC0844C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45058" y="3446981"/>
            <a:ext cx="1428823" cy="3206915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576E8C29-4657-4263-A7DD-85A44B5807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81026" y="5128548"/>
            <a:ext cx="3168813" cy="1701887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B3FF939C-B21F-4733-BB37-94BEFF0968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52341" y="3508237"/>
            <a:ext cx="1295467" cy="330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87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5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inal de estrada em branco">
            <a:extLst>
              <a:ext uri="{FF2B5EF4-FFF2-40B4-BE49-F238E27FC236}">
                <a16:creationId xmlns:a16="http://schemas.microsoft.com/office/drawing/2014/main" id="{61DF6328-7607-4FED-9BC7-94ABA70CD3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25" name="Rectangle 17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A0885F2-4633-408B-B94B-63507A205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5452529" cy="35692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200">
                <a:solidFill>
                  <a:srgbClr val="FFFFFF"/>
                </a:solidFill>
              </a:rPr>
              <a:t>SINALIZAÇÃO HORIZONTAL - SOLO</a:t>
            </a:r>
          </a:p>
        </p:txBody>
      </p:sp>
      <p:sp>
        <p:nvSpPr>
          <p:cNvPr id="26" name="Rectangle 19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6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278D71-AC57-4A40-80B8-44A8E00F1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EXEMPLOS 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CF7B016-02AC-45C4-AAB6-D48B439BEF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0400" y="2521668"/>
            <a:ext cx="10769600" cy="4072172"/>
          </a:xfrm>
        </p:spPr>
      </p:pic>
    </p:spTree>
    <p:extLst>
      <p:ext uri="{BB962C8B-B14F-4D97-AF65-F5344CB8AC3E}">
        <p14:creationId xmlns:p14="http://schemas.microsoft.com/office/powerpoint/2010/main" val="37976739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1394</Words>
  <Application>Microsoft Office PowerPoint</Application>
  <PresentationFormat>Widescreen</PresentationFormat>
  <Paragraphs>67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Tema do Office</vt:lpstr>
      <vt:lpstr>TREINAMENTO </vt:lpstr>
      <vt:lpstr>CNH – CATEGORIAS </vt:lpstr>
      <vt:lpstr>DEFINIÇÕES  VEÍCULOS</vt:lpstr>
      <vt:lpstr>DEFINIÇÕES VEÍCULOS </vt:lpstr>
      <vt:lpstr>TIPOS DE VIAS </vt:lpstr>
      <vt:lpstr>TIPOS DE VIAS </vt:lpstr>
      <vt:lpstr>SINALIZAÇÃO - PLACAS </vt:lpstr>
      <vt:lpstr>SINALIZAÇÃO HORIZONTAL - SOLO</vt:lpstr>
      <vt:lpstr>EXEMPLOS </vt:lpstr>
      <vt:lpstr>APLICAÇÕES: </vt:lpstr>
      <vt:lpstr>PRINCIPAIS ARTIGOS  - CIRCULAÇÃO E CONDUTA 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Rosangela Carmona Valverde</dc:creator>
  <cp:lastModifiedBy>Usuario</cp:lastModifiedBy>
  <cp:revision>2</cp:revision>
  <dcterms:created xsi:type="dcterms:W3CDTF">2022-02-14T00:11:36Z</dcterms:created>
  <dcterms:modified xsi:type="dcterms:W3CDTF">2022-03-03T13:47:00Z</dcterms:modified>
</cp:coreProperties>
</file>