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2" r:id="rId3"/>
    <p:sldId id="267" r:id="rId4"/>
    <p:sldId id="268" r:id="rId5"/>
    <p:sldId id="263" r:id="rId6"/>
    <p:sldId id="269" r:id="rId7"/>
    <p:sldId id="270" r:id="rId8"/>
    <p:sldId id="271" r:id="rId9"/>
    <p:sldId id="272" r:id="rId10"/>
    <p:sldId id="273" r:id="rId11"/>
    <p:sldId id="274" r:id="rId12"/>
    <p:sldId id="279" r:id="rId13"/>
    <p:sldId id="265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D2983-1DFB-4962-AA7F-7A726D00F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8256B4-563A-4469-8831-A30921EB5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2B572C-13D3-4D9E-861B-1520C94B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8BED9E-FEC4-4B35-8314-AC6D92D2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AE3EC2-6FEF-469E-ABEF-44FE1F08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8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33BBA-02D0-437C-9126-F5B0FED7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2A3DEB-DFB8-4976-8837-F770314B1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FA6731-C8F2-4EC0-97D2-710B53B3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DBE574-93B5-402D-8169-F0D66164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07900-0D37-49A6-AB25-4DD60B22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96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4E0476-FE82-41DA-8D14-7319E765C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6608F6-8A26-40BC-B705-566A94D03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A59A7F-81CB-40BC-8141-0F5DA5F5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0145AD-277B-4692-8DB5-57003C9E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DA4491-3D4D-429F-B116-73F47241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53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F2881-E47E-40F2-82D9-E7FE97FE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8EED5E-9778-485A-BE33-034B24CA6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5D29DA-6DAD-4130-9174-17D14428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1197EA-A1B2-4350-8351-B7A0612C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8CB874-CD0F-4B4E-BCBF-1AC5EBE0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83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8688B-F01F-4982-8204-A17109A7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C00462-EB1E-439A-BBD5-BE030F010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EED8EC-B427-4BDB-9638-08D0BB0A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78F736-2FC2-4E12-9427-A2844CC8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81151A-4896-4621-BC83-0460BE84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86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BE163-4582-43BC-96E8-1182ADDD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2FB183-E353-46B5-BE7A-1360C82C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9CE459-7EAF-4A77-B21D-94B7ECC38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9BF040-6EBD-4F7F-8652-A46DAA64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939ECB-6997-4AF8-A7FF-B459871B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A7EFB3-698A-4204-B1D4-138608DF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9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7FC51-85CC-4E2C-9D06-25BBF8859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2E6CD4-BB4B-4D5E-A2FB-8509F0DFD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235B8F-DEDB-4F2D-8E18-FFC035E54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82A745-5083-4D55-8E6E-FF276E87D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7FAA333-26AA-411A-8683-5EBE9AC16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13780AE-0554-4B60-8B69-C06FAED46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C67785-268D-41AF-A898-8355F114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35A9612-3CF1-4920-AD5B-1C6E869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50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21831-920D-4A4D-9B23-039F721E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116B65-164A-4B4B-9E36-34D074E9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27CD72-C98E-40F3-A9BB-E91F53B3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6A1BE9-5EB8-473D-8EFC-0372D8CD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61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5CA459-4FF0-49C1-BB9C-82ED42D6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56B99A6-0398-4650-8FD9-6393DB2B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5CC96A-3387-4032-8EDE-0E842E68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09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5416F-3110-4E44-B52A-606976F8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F03C62-4D32-4A83-8146-A8C4DD8F0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37E306-0889-4ED6-BBC7-7032A843E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4B39E4-8D4A-4D27-B9B5-20E6E088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869DD9-8397-4DB0-B653-4E53CD1BD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4F0898-C688-444C-9F50-982BBA5A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45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D2447-CD73-41AE-A0BE-C5681CEB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7D290F4-FFD4-4324-9CBD-18B986EC5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8349BC-51A5-48D1-B7CB-3CBBD37F1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B45C38-A507-456D-A040-E66ED1A4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0BA316-EE98-4C7C-83E5-F04F662A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CD7E4A-EA11-469C-8263-39C68F02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73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227ACEC-B488-491C-BBAF-E6C22D23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3F79AC-D490-4330-A1F4-56787C9CE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85360F-E74A-4AF6-947C-23426AAE2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D78E6-C6FF-40CD-B4A4-0E1176E9AE3C}" type="datetimeFigureOut">
              <a:rPr lang="pt-BR" smtClean="0"/>
              <a:t>14/04/2022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08CD91-A72F-4C54-9C8D-E9AAC3E9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FF32F5-0C00-473F-B77A-943556E67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3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13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36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E67C06D8-EF22-42CB-BA7E-99B0C8AEE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841664"/>
            <a:ext cx="4874661" cy="5156800"/>
          </a:xfrm>
        </p:spPr>
        <p:txBody>
          <a:bodyPr anchor="ctr">
            <a:normAutofit/>
          </a:bodyPr>
          <a:lstStyle/>
          <a:p>
            <a:pPr algn="l"/>
            <a:r>
              <a:rPr lang="pt-BR" sz="4800">
                <a:solidFill>
                  <a:schemeClr val="bg1"/>
                </a:solidFill>
              </a:rPr>
              <a:t>TREINAMENTO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A1BDF59-40D2-4500-89D0-DBCED4699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867605" cy="5156800"/>
          </a:xfrm>
        </p:spPr>
        <p:txBody>
          <a:bodyPr anchor="ctr">
            <a:normAutofit/>
          </a:bodyPr>
          <a:lstStyle/>
          <a:p>
            <a:pPr algn="l"/>
            <a:r>
              <a:rPr lang="pt-BR" dirty="0">
                <a:solidFill>
                  <a:schemeClr val="tx2"/>
                </a:solidFill>
              </a:rPr>
              <a:t>CÓDIGO DE TRÂNSITO BRASILEIRO</a:t>
            </a:r>
          </a:p>
          <a:p>
            <a:pPr algn="l"/>
            <a:endParaRPr lang="pt-BR" dirty="0">
              <a:solidFill>
                <a:schemeClr val="tx2"/>
              </a:solidFill>
            </a:endParaRPr>
          </a:p>
          <a:p>
            <a:r>
              <a:rPr lang="pt-BR" dirty="0">
                <a:solidFill>
                  <a:schemeClr val="tx2"/>
                </a:solidFill>
              </a:rPr>
              <a:t>SINALIZAÇÃO  </a:t>
            </a:r>
          </a:p>
        </p:txBody>
      </p:sp>
    </p:spTree>
    <p:extLst>
      <p:ext uri="{BB962C8B-B14F-4D97-AF65-F5344CB8AC3E}">
        <p14:creationId xmlns:p14="http://schemas.microsoft.com/office/powerpoint/2010/main" val="329261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1536D-F5B7-48D7-B689-0A50979C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u="sng" dirty="0"/>
              <a:t>SINALIZAÇÃO HORIZONTAL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ADE4B1-3735-46CD-8C14-F3CAEC861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501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Esse tipo de sinalização viária se caracteriza por utilizar linhas, marcações, símbolos e legendas, pintados ou apostos sobre o pavimento das vias. Têm como função organizar o fluxo de veículos e pedestres; controlar e orientar os deslocamentos em situações com problemas de geometria, topografia ou frente a obstáculos; complementar os sinais verticais de regulamentação, advertência ou indicação. Em casos específicos, têm poder de regulamentação.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2C6EF5-EB87-4BF4-A993-44C8CD186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590" y="3744691"/>
            <a:ext cx="2939238" cy="233713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E01D759-F2E7-479F-809F-05F1581B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226" y="3744691"/>
            <a:ext cx="2850080" cy="233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8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EBB9E-EF64-401D-BECC-7536DD5F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516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CARACERÍSTICAS: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70BEC4-01DF-4417-9491-D40824C21FCE}"/>
              </a:ext>
            </a:extLst>
          </p:cNvPr>
          <p:cNvSpPr txBox="1"/>
          <p:nvPr/>
        </p:nvSpPr>
        <p:spPr>
          <a:xfrm>
            <a:off x="838200" y="2028655"/>
            <a:ext cx="103153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Traçado Contínuo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linhas sem interrupção pelo trecho da via onde estão demarcando; podem estar longitudinalmente ou transversalmente apostas à via.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Tracejada ou Seccionada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são linhas interrompidas, com espaçamentos respectivamente de extensão igual ou maior que o traço.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Setas, Símbolos e Legendas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são informações escritas ou desenhadas no pavimento, indicando uma situação ou complementando sinalização vertical existente.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E5B877-B171-402A-85DE-DFD4CEA31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105" y="3932829"/>
            <a:ext cx="3578299" cy="217025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AD7DFCF-DE5C-4214-A44F-29191AB95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172" y="4199860"/>
            <a:ext cx="3578299" cy="190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0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344E0-E128-4D94-B2F8-8E4C80E3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/>
              <a:t>CARACTERÍSTICAS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FDFB49E-F5F5-492C-B7EE-4E585CFA2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00" y="1175673"/>
            <a:ext cx="3762375" cy="274774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80E30C2-E9E2-419B-8A20-3219D5B6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00" y="3989685"/>
            <a:ext cx="5619750" cy="27241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02827CD-8A64-4B4A-8A49-29453A2B3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326" y="1366948"/>
            <a:ext cx="2714625" cy="20097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EB9B7CD-71A0-4D0A-99C3-A70074E1E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326" y="3475851"/>
            <a:ext cx="27622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6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78D71-AC57-4A40-80B8-44A8E00F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Exemplos – Traçados e Contínuos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CF7B016-02AC-45C4-AAB6-D48B439BE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400" y="2521668"/>
            <a:ext cx="10769600" cy="4072172"/>
          </a:xfrm>
        </p:spPr>
      </p:pic>
    </p:spTree>
    <p:extLst>
      <p:ext uri="{BB962C8B-B14F-4D97-AF65-F5344CB8AC3E}">
        <p14:creationId xmlns:p14="http://schemas.microsoft.com/office/powerpoint/2010/main" val="379767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AF031-21D0-4FAC-A445-39B1747D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Cores: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CCE125-E75C-4EFB-B8FB-1BCCDA601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algn="just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Amarela:</a:t>
            </a:r>
            <a:r>
              <a:rPr lang="pt-BR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utilizada para regular fluxos de sentidos opostos; delimitar de espaços proibidos para estacionamento e/ou parada e; demarcar obstáculos.</a:t>
            </a:r>
          </a:p>
          <a:p>
            <a:pPr algn="just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2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2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26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2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26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2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F66AA7-BE28-4AF2-B342-A1831D65B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39"/>
          <a:stretch/>
        </p:blipFill>
        <p:spPr>
          <a:xfrm>
            <a:off x="2624471" y="3684558"/>
            <a:ext cx="2946991" cy="23441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E3362DA-5D12-44DB-A125-DFBDC18BEF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08"/>
          <a:stretch/>
        </p:blipFill>
        <p:spPr>
          <a:xfrm>
            <a:off x="6021572" y="3684559"/>
            <a:ext cx="3058633" cy="23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8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88AE5-372D-4169-9347-8452E42D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dirty="0"/>
              <a:t>CORES:</a:t>
            </a:r>
            <a:r>
              <a:rPr lang="pt-BR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F5D4A9C-DB60-4302-A209-4B29F3A8B850}"/>
              </a:ext>
            </a:extLst>
          </p:cNvPr>
          <p:cNvSpPr txBox="1"/>
          <p:nvPr/>
        </p:nvSpPr>
        <p:spPr>
          <a:xfrm>
            <a:off x="838199" y="1902300"/>
            <a:ext cx="10602433" cy="105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Branca: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utilizada para regular fluxos de mesmo sentido; delimitar trechos destinados ao estacionamento regulamentado de veículos em condições especiais; marcar faixas de travessias de pedestres e; na pintura de símbolos e legendas.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5774C0-24E5-4B2E-A839-F03E34171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95" y="3172920"/>
            <a:ext cx="4468332" cy="31051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A360299-CD3C-47D2-AFDA-A218E7C96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473" y="3172920"/>
            <a:ext cx="4468332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4ACF546-770A-474A-A53B-7D6FDAD94E05}"/>
              </a:ext>
            </a:extLst>
          </p:cNvPr>
          <p:cNvSpPr txBox="1"/>
          <p:nvPr/>
        </p:nvSpPr>
        <p:spPr>
          <a:xfrm>
            <a:off x="574158" y="1902300"/>
            <a:ext cx="11047228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Vermelha: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utilizada para demarcar ciclofaixas e/ou ciclovias e nos símbolos de hospitais e farmácias (cruz).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EECFFA-511E-465B-AFF3-88C08889E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920" y="2439769"/>
            <a:ext cx="2955852" cy="166931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B3413E6-3A73-4772-AEAB-E147E50B53A1}"/>
              </a:ext>
            </a:extLst>
          </p:cNvPr>
          <p:cNvSpPr txBox="1"/>
          <p:nvPr/>
        </p:nvSpPr>
        <p:spPr>
          <a:xfrm>
            <a:off x="574158" y="4205161"/>
            <a:ext cx="11047228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Azul: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utilizada nas pinturas de símbolos em áreas de estacionamento ou de parada para embarque e desembarque, para pessoas portadoras de deficiência física.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19F595D-ED62-439B-999F-A36456710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925" y="4955702"/>
            <a:ext cx="2955852" cy="145573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55827BF-B843-40DA-86BD-78E136F4D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990" y="2439770"/>
            <a:ext cx="3110910" cy="16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92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465E94A-810A-4852-8AAC-AAA25EBED2DB}"/>
              </a:ext>
            </a:extLst>
          </p:cNvPr>
          <p:cNvSpPr txBox="1"/>
          <p:nvPr/>
        </p:nvSpPr>
        <p:spPr>
          <a:xfrm>
            <a:off x="839972" y="2234699"/>
            <a:ext cx="10675088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Preto: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utilizada para proporcionar contraste entre o pavimento e a pintura.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8BF599-DCB6-4712-8FA7-99037B9C92CF}"/>
              </a:ext>
            </a:extLst>
          </p:cNvPr>
          <p:cNvSpPr txBox="1"/>
          <p:nvPr/>
        </p:nvSpPr>
        <p:spPr>
          <a:xfrm>
            <a:off x="839972" y="4229092"/>
            <a:ext cx="8306686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Verde: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Áreas especiais e corredores de ônibus.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B140A3A-F2BD-4CD4-A805-D2291BA8C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12" y="2628908"/>
            <a:ext cx="3445613" cy="160018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0A86DD3-EAFF-40B8-B372-BEB3E46E5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12" y="4795284"/>
            <a:ext cx="3445614" cy="164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5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31469-8F95-462D-AACB-70DC26B2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u="sng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TIPOS DE SINALIZAÇÃO: </a:t>
            </a:r>
            <a:br>
              <a:rPr lang="pt-BR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272BFD-3E70-476F-A668-806DFDD17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sinalização de trânsito informa e orienta os usuários das vias. O respeito à sinalização garante um trânsito mais organizado e seguro para os condutores e pedestres.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Placas, inscrições nas vias, sinais luminosos, gestos etc. compõem a sinalização de trânsito. Essas informações regulamentam o trânsito, advertem os usuários das vias, indicam serviços, sentidos e distâncias, sendo classificadas em 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sinalização vertical, sinalização horizontal, dispositivos de sinalização auxiliar, sinalização semafórica, sinais sonoros e gestos</a:t>
            </a:r>
            <a:r>
              <a:rPr lang="pt-B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artigo 90, §1 do Código de Trânsito Brasileiro determina que a sinalização de trânsito é responsabilidade do órgão ou entidade com circunscrição sobre a via, e este responde pela falta, insuficiência ou incorreta colocação dos sinais.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05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C2639-B0A2-4260-801E-6E5CA126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SINALIZAÇÃO VERTICAL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821CCD-C242-4A8D-8353-F33C291A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087696"/>
          </a:xfrm>
        </p:spPr>
        <p:txBody>
          <a:bodyPr>
            <a:normAutofit fontScale="92500"/>
          </a:bodyPr>
          <a:lstStyle/>
          <a:p>
            <a:pPr indent="333375" algn="just" fontAlgn="base">
              <a:lnSpc>
                <a:spcPct val="100000"/>
              </a:lnSpc>
              <a:spcAft>
                <a:spcPts val="800"/>
              </a:spcAft>
            </a:pPr>
            <a:r>
              <a:rPr lang="pt-B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sinalização vertical é formada por placas, fixadas ao lado ou suspensas sobre a pista, que transmitem mensagens de perfil permanente. É classificada em três tipos, de acordo com sua função: </a:t>
            </a:r>
            <a:r>
              <a:rPr lang="pt-BR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Sinalização de Regulamentação, Sinalização de Advertência e Sinalização de Indicação.</a:t>
            </a:r>
            <a:endParaRPr lang="pt-B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F8257D-5A89-496F-85CA-983EC4BD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2" y="3048260"/>
            <a:ext cx="4795285" cy="323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6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88AE41-5E1C-4CB7-A285-1C6CEFDD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SINALIZAÇÃO DE REGULAMENTAÇÃO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1765DD-5D56-4256-AE2D-39EAE0969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pt-B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placas de regulamentação dizem respeito às regras impostas para circulação na via e expressam proibições, condições, obrigações e restrições.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pt-B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placas de sinalização que expressam regulamentação recebem as cores branca, vermelha e preta. Seu formato é circular, mas há duas exceções: a placa R-1, “PARE”, que é octogonal, ou seja, tem 8 lados; e a placa R-2, “Dê a preferência”, que é um triângulo invertido.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pt-B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essa categoria são somadas 51 placas padrão que podem contar com informações complementares em placas retangulares associadas ou colocadas junto a elas.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157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3C101-CE6F-4634-A4AC-5A7D6FAC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ALGUNS EXEMPLOS - PLACAS REGULAMENTAÇÃO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51AF4E1-ECD8-49F0-8664-71124581F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082" y="1919728"/>
            <a:ext cx="1360197" cy="1600282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F9CBEDF-FCD3-4512-AE4C-9A11EF3C5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320" y="2030436"/>
            <a:ext cx="1482760" cy="153042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03C7136-17EE-43A8-B028-E9940B5DC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121" y="2036824"/>
            <a:ext cx="1736760" cy="14223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8D493F6-07A1-474C-AE3C-E2CDB76A1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297" y="1976037"/>
            <a:ext cx="1482760" cy="165659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2D71D09-0406-4CC4-9F7F-581164CF1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1" y="3576319"/>
            <a:ext cx="5425440" cy="321877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28B5BFE-822D-4895-8D13-334DFC772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2497" y="1690688"/>
            <a:ext cx="4584063" cy="201771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3B3DE02-BAC8-4F44-9B75-E7778367CA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5806" y="3520010"/>
            <a:ext cx="2959252" cy="153042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FB24E49-A4FF-4171-8B47-407CC0844C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5058" y="3446981"/>
            <a:ext cx="1428823" cy="320691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76E8C29-4657-4263-A7DD-85A44B5807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1026" y="5128548"/>
            <a:ext cx="3168813" cy="170188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B3FF939C-B21F-4733-BB37-94BEFF0968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2341" y="3508237"/>
            <a:ext cx="1295467" cy="33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8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F0C58-BA99-492C-88F8-BC3EBC1A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Sinalização de Advertência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810C55-F40D-47EE-9FF4-B06C3BE5A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pt-BR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placas de advertência, por sua vez, têm o objetivo de avisar o condutor a respeito de condições que podem ser perigosas durante a circulação na via.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pt-BR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Suas cores são preto e amarelo, de maneira geral, apenas com adições de vermelho e verde na placa A-14, que indica semáforo, e com exceção da placa A-24, que indica obras na via e é laranja e preta.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pt-BR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Sua forma é quadrada com uma diagonal na horizontal e outra na vertical.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pt-BR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Esse formato padrão somente se altera nas placas A-26a e A-26b, que são retangulares e indicam, respectivamente, sentido único e sentido duplo, e na placa A-41, chamada de “Cruz de Santo André”, que indica cruzamento de linha férrea com a via.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015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6F3C7-58A6-44A1-9DE2-AC5BEC37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ALGUNS EXEMPLOS – PLACAS DE ADVERTÊNCIA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43E1E51-61D8-4BDC-8F06-6114E2059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825625"/>
            <a:ext cx="7985051" cy="4667250"/>
          </a:xfrm>
        </p:spPr>
      </p:pic>
    </p:spTree>
    <p:extLst>
      <p:ext uri="{BB962C8B-B14F-4D97-AF65-F5344CB8AC3E}">
        <p14:creationId xmlns:p14="http://schemas.microsoft.com/office/powerpoint/2010/main" val="64942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A3463-00B0-4404-B7A9-D0CC8F1C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/>
              <a:t>SINALIZAÇÃO DE INDICAÇÃO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46ED8A-A2C8-40A2-A777-DA5280D81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pt-BR" sz="2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fim, os sinais de indicação são responsáveis por situar o usuário da via quanto à identificação, às distâncias entre localidades, aos serviços oferecidos nas proximidades, à educação no trânsito, aos postos de fiscalização, enfim.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pt-BR" sz="2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a categoria com maior abrangência e, por isso, suas cores aparecem em 4 combinações diferentes, de acordo com o tipo de indicação que faz: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pt-BR" sz="2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Preto e branco: identificação de rodovias e placas educativas.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pt-BR" sz="2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Marrom e branco: orientação quanto a atrativos turísticos.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pt-BR" sz="2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Azul e branco: identificação de modo geral (ruas, avenidas, pontes, municípios, etc.), marcação quilométrica, orientação de destinos e distâncias para estradas e rodovias, serviços (posto de combustível, hotel, etc.), orientação de pedestres (localização de faixas de segurança, por exemplo).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pt-BR" sz="2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Verde e branco: distâncias e destinos.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904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30210-C43E-4AEF-889D-E9BE4A49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/>
              <a:t>ALGUNS EXEMPLOS – PLACAS DE INDICAÇÃO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7EBFB75-C65E-4A6E-AC29-8E4662B26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612" y="2039237"/>
            <a:ext cx="2813974" cy="2170021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665F877-9626-4EEA-BBDA-71C7BACB5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3" y="2083990"/>
            <a:ext cx="2886075" cy="217002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36BAB3B-FE0D-4905-AA9F-BA41A15D8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612" y="4990212"/>
            <a:ext cx="3314700" cy="14097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C4686F-74B7-4DE0-B603-5EB07D2C7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290" y="4647312"/>
            <a:ext cx="1447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56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907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TREINAMENTO </vt:lpstr>
      <vt:lpstr>TIPOS DE SINALIZAÇÃO:    </vt:lpstr>
      <vt:lpstr>SINALIZAÇÃO VERTICAL </vt:lpstr>
      <vt:lpstr>SINALIZAÇÃO DE REGULAMENTAÇÃO</vt:lpstr>
      <vt:lpstr>ALGUNS EXEMPLOS - PLACAS REGULAMENTAÇÃO </vt:lpstr>
      <vt:lpstr>Sinalização de Advertência</vt:lpstr>
      <vt:lpstr>ALGUNS EXEMPLOS – PLACAS DE ADVERTÊNCIA </vt:lpstr>
      <vt:lpstr>SINALIZAÇÃO DE INDICAÇÃO </vt:lpstr>
      <vt:lpstr>ALGUNS EXEMPLOS – PLACAS DE INDICAÇÃO </vt:lpstr>
      <vt:lpstr>SINALIZAÇÃO HORIZONTAL </vt:lpstr>
      <vt:lpstr>CARACERÍSTICAS: </vt:lpstr>
      <vt:lpstr>CARACTERÍSTICAS </vt:lpstr>
      <vt:lpstr>Exemplos – Traçados e Contínuos </vt:lpstr>
      <vt:lpstr>Cores: </vt:lpstr>
      <vt:lpstr>CORES: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Rosangela Carmona Valverde</dc:creator>
  <cp:lastModifiedBy>Usuario</cp:lastModifiedBy>
  <cp:revision>25</cp:revision>
  <dcterms:created xsi:type="dcterms:W3CDTF">2022-02-14T00:11:36Z</dcterms:created>
  <dcterms:modified xsi:type="dcterms:W3CDTF">2022-04-14T19:38:07Z</dcterms:modified>
</cp:coreProperties>
</file>