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5" r:id="rId3"/>
    <p:sldId id="273" r:id="rId4"/>
    <p:sldId id="278" r:id="rId5"/>
    <p:sldId id="279" r:id="rId6"/>
    <p:sldId id="257" r:id="rId7"/>
    <p:sldId id="258" r:id="rId8"/>
    <p:sldId id="259" r:id="rId9"/>
    <p:sldId id="260" r:id="rId10"/>
    <p:sldId id="261" r:id="rId11"/>
    <p:sldId id="264" r:id="rId12"/>
    <p:sldId id="274" r:id="rId13"/>
    <p:sldId id="277" r:id="rId14"/>
    <p:sldId id="263" r:id="rId15"/>
    <p:sldId id="262" r:id="rId16"/>
    <p:sldId id="267" r:id="rId17"/>
    <p:sldId id="275" r:id="rId18"/>
    <p:sldId id="276" r:id="rId19"/>
    <p:sldId id="266" r:id="rId20"/>
    <p:sldId id="270" r:id="rId21"/>
    <p:sldId id="282" r:id="rId22"/>
    <p:sldId id="268" r:id="rId23"/>
    <p:sldId id="271" r:id="rId24"/>
    <p:sldId id="272" r:id="rId25"/>
    <p:sldId id="280" r:id="rId26"/>
    <p:sldId id="269" r:id="rId27"/>
    <p:sldId id="281" r:id="rId28"/>
  </p:sldIdLst>
  <p:sldSz cx="9144000" cy="6858000" type="screen4x3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9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83" d="100"/>
          <a:sy n="83" d="100"/>
        </p:scale>
        <p:origin x="12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9798" cy="34409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33588" y="2"/>
            <a:ext cx="4309798" cy="34409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330AD614-B867-4835-A38A-AC98F4659EF2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6513910"/>
            <a:ext cx="4309798" cy="34409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939AA605-5F7A-4E44-936A-6DA8985520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72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9798" cy="34290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CE5A13E4-87FC-439A-A611-651437563A78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4569" y="3257551"/>
            <a:ext cx="7956550" cy="3086100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6513910"/>
            <a:ext cx="4309798" cy="34290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3B89E5FF-41C0-44C6-8267-F78A1796DA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65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9E5FF-41C0-44C6-8267-F78A1796DA3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18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95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63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65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56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826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955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64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840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570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44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12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04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87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97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93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96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9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61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66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078C3F1-D033-4481-8F0D-3E037BAB9F2C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397AEC-49CD-4E34-872A-F143757E2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5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  <p:sldLayoutId id="2147484050" r:id="rId18"/>
    <p:sldLayoutId id="2147484051" r:id="rId19"/>
    <p:sldLayoutId id="2147484052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brasil.com.br/topicos/10687386/artigo-765-da-lei-n-10406-de-10-de-janeiro-de-2002" TargetMode="External"/><Relationship Id="rId2" Type="http://schemas.openxmlformats.org/officeDocument/2006/relationships/hyperlink" Target="https://gazetaweb.globo.com/portal/especial.php?c=57148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brasil.mylex.net/legislacao/codigo-civil-cc-art171_2232.html" TargetMode="External"/><Relationship Id="rId4" Type="http://schemas.openxmlformats.org/officeDocument/2006/relationships/hyperlink" Target="https://www.jusbrasil.com.br/topicos/10687350/artigo-766-da-lei-n-10406-de-10-de-janeiro-de-2002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rtia.com.br/blog/perda-total-do-seguro-de-carro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952" y="-1755576"/>
            <a:ext cx="13473610" cy="84403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4365104"/>
            <a:ext cx="9433048" cy="1872208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rgbClr val="ED9013"/>
                </a:solidFill>
              </a:rPr>
              <a:t>TREINAMENTO-SINDICANCIA AUTOMOVEL</a:t>
            </a:r>
            <a:br>
              <a:rPr lang="pt-BR" dirty="0">
                <a:solidFill>
                  <a:schemeClr val="accent6"/>
                </a:solidFill>
              </a:rPr>
            </a:br>
            <a:endParaRPr lang="pt-B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28330" y="362133"/>
            <a:ext cx="6334940" cy="544167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AGRAVAMENTO DE RISCO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248444" y="112378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</a:rPr>
              <a:t>NARRATIVA DO SEGURADO:</a:t>
            </a:r>
          </a:p>
          <a:p>
            <a:pPr marL="0" indent="0">
              <a:buNone/>
            </a:pPr>
            <a:r>
              <a:rPr lang="pt-BR" sz="1600" b="1" i="1" cap="none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Segurado estava em viagem quando uma carreta foi ultrapassar outra no mesmo sentido e para evitar a colisão frontal o segurado foi jogado para o acostamento vindo a colidir com pedras de fora da rodovia.</a:t>
            </a:r>
            <a:endParaRPr lang="pt-BR" sz="1600" b="1" cap="none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3428"/>
            <a:ext cx="3456384" cy="199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414192" y="162689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1" dirty="0" err="1">
                <a:latin typeface="Cambria" panose="02040503050406030204" pitchFamily="18" charset="0"/>
                <a:ea typeface="Cambria" panose="02040503050406030204" pitchFamily="18" charset="0"/>
              </a:rPr>
              <a:t>Osb</a:t>
            </a: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Segurado deu continuidade no seu trajeto apos o evento, ou seja; caso tenha ocorrido a colisão em pedras, deveria parar imediatamente e apurar a extensão de danos, e do local acionar guincho para remoção.</a:t>
            </a:r>
          </a:p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E caso se trate de falta de manutenção, não realização de troca regular de óleo motor, </a:t>
            </a:r>
            <a:r>
              <a:rPr lang="pt-BR" dirty="0" err="1">
                <a:latin typeface="Cambria" panose="02040503050406030204" pitchFamily="18" charset="0"/>
                <a:ea typeface="Cambria" panose="02040503050406030204" pitchFamily="18" charset="0"/>
              </a:rPr>
              <a:t>etc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, também ficara constatado o agravamento, falta de manutenção, portanto desprovida a cobertura securitária</a:t>
            </a:r>
          </a:p>
        </p:txBody>
      </p:sp>
      <p:sp>
        <p:nvSpPr>
          <p:cNvPr id="14" name="Espaço Reservado para Texto 2"/>
          <p:cNvSpPr txBox="1">
            <a:spLocks/>
          </p:cNvSpPr>
          <p:nvPr/>
        </p:nvSpPr>
        <p:spPr>
          <a:xfrm>
            <a:off x="5188024" y="1133126"/>
            <a:ext cx="302433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</a:rPr>
              <a:t>PANE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13792" y="5805264"/>
            <a:ext cx="764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Nesse evento a Segurada continuou seu trajeto danificando o estado mecânico do veiculo, ocasionado o agravamento de Risco.</a:t>
            </a:r>
          </a:p>
        </p:txBody>
      </p:sp>
    </p:spTree>
    <p:extLst>
      <p:ext uri="{BB962C8B-B14F-4D97-AF65-F5344CB8AC3E}">
        <p14:creationId xmlns:p14="http://schemas.microsoft.com/office/powerpoint/2010/main" val="185349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933" y="25405"/>
            <a:ext cx="7773338" cy="846178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CROQUI DIVERGENTES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4041775" cy="1512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SUSPEITA DA NARRATIVA</a:t>
            </a:r>
            <a:r>
              <a:rPr lang="pt-BR" sz="2000" dirty="0"/>
              <a:t>: </a:t>
            </a:r>
          </a:p>
          <a:p>
            <a:pPr algn="ctr"/>
            <a:r>
              <a:rPr lang="pt-BR" sz="2000" i="1" dirty="0">
                <a:solidFill>
                  <a:srgbClr val="0000FF"/>
                </a:solidFill>
              </a:rPr>
              <a:t>Segurado seguia na preferencial e foi surpreendido pelo veiculo terceiro que vinha da via lateral.</a:t>
            </a:r>
          </a:p>
          <a:p>
            <a:endParaRPr lang="pt-BR" i="1" dirty="0">
              <a:solidFill>
                <a:srgbClr val="0000FF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323528" y="3013934"/>
            <a:ext cx="4040188" cy="2232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800" cap="none" dirty="0">
                <a:latin typeface="Cambria" panose="02040503050406030204" pitchFamily="18" charset="0"/>
                <a:ea typeface="Cambria" panose="02040503050406030204" pitchFamily="18" charset="0"/>
              </a:rPr>
              <a:t>Nesse cenário os danos podem coincidir porem devemos verificar no local dos fatos a via em que ambos os veículos circulavam afim de verificar a via preferencial</a:t>
            </a:r>
          </a:p>
          <a:p>
            <a:pPr marL="0" indent="0" algn="just">
              <a:buNone/>
            </a:pPr>
            <a:r>
              <a:rPr lang="pt-BR" sz="1800" cap="none" dirty="0">
                <a:latin typeface="Cambria" panose="02040503050406030204" pitchFamily="18" charset="0"/>
                <a:ea typeface="Cambria" panose="02040503050406030204" pitchFamily="18" charset="0"/>
              </a:rPr>
              <a:t> analisar croqui </a:t>
            </a:r>
          </a:p>
          <a:p>
            <a:endParaRPr lang="pt-BR" sz="1800" cap="non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sz="1800" cap="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3" descr="C:\Users\renat\AppData\Local\Microsoft\Windows\INetCache\IE\0G3BDEPK\1200px-Ford_Focus_versus_Ford_Explorer_crash_test_IIHS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2795" y="3551113"/>
            <a:ext cx="3395749" cy="19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1164" y="814137"/>
            <a:ext cx="2924204" cy="247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088003" y="4941168"/>
            <a:ext cx="2096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CROQUI INVERTIDO, NÃO CONDIZ COM OS DANOS APRESENTADOS.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116447" y="5364892"/>
            <a:ext cx="4392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Trata-se de montagem de sinistro</a:t>
            </a:r>
            <a:r>
              <a:rPr lang="pt-BR" b="1" dirty="0">
                <a:solidFill>
                  <a:srgbClr val="FF0000"/>
                </a:solidFill>
              </a:rPr>
              <a:t>, avarias em lados opostos ao croqui.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503695-FB9A-43E9-AC59-531053554735}"/>
              </a:ext>
            </a:extLst>
          </p:cNvPr>
          <p:cNvSpPr txBox="1"/>
          <p:nvPr/>
        </p:nvSpPr>
        <p:spPr>
          <a:xfrm>
            <a:off x="6076261" y="1268760"/>
            <a:ext cx="83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SEG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67D2EC-48C6-4724-B97F-16757127C49B}"/>
              </a:ext>
            </a:extLst>
          </p:cNvPr>
          <p:cNvSpPr txBox="1"/>
          <p:nvPr/>
        </p:nvSpPr>
        <p:spPr>
          <a:xfrm>
            <a:off x="7856617" y="4107249"/>
            <a:ext cx="83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SEG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E8F2F9-B4E7-4EA2-9DFD-C568F3B71843}"/>
              </a:ext>
            </a:extLst>
          </p:cNvPr>
          <p:cNvSpPr txBox="1"/>
          <p:nvPr/>
        </p:nvSpPr>
        <p:spPr>
          <a:xfrm rot="5400000">
            <a:off x="7584617" y="2274042"/>
            <a:ext cx="107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TERCEIRO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C583B56A-78DB-4AF7-B417-439B597BFC60}"/>
              </a:ext>
            </a:extLst>
          </p:cNvPr>
          <p:cNvCxnSpPr>
            <a:cxnSpLocks/>
          </p:cNvCxnSpPr>
          <p:nvPr/>
        </p:nvCxnSpPr>
        <p:spPr>
          <a:xfrm>
            <a:off x="6076261" y="1087607"/>
            <a:ext cx="65597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3F97926-A651-4F0F-869F-8E372DA64A06}"/>
              </a:ext>
            </a:extLst>
          </p:cNvPr>
          <p:cNvCxnSpPr>
            <a:cxnSpLocks/>
          </p:cNvCxnSpPr>
          <p:nvPr/>
        </p:nvCxnSpPr>
        <p:spPr>
          <a:xfrm>
            <a:off x="7748736" y="989112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1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331" y="161070"/>
            <a:ext cx="7773338" cy="916595"/>
          </a:xfrm>
        </p:spPr>
        <p:txBody>
          <a:bodyPr>
            <a:noAutofit/>
          </a:bodyPr>
          <a:lstStyle/>
          <a:p>
            <a:b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CEP DE CIRCULAÇÃO E DE PERNOITE</a:t>
            </a:r>
            <a:b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t-BR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331" y="1037506"/>
            <a:ext cx="2592288" cy="639762"/>
          </a:xfrm>
        </p:spPr>
        <p:txBody>
          <a:bodyPr>
            <a:noAutofit/>
          </a:bodyPr>
          <a:lstStyle/>
          <a:p>
            <a:r>
              <a:rPr lang="pt-BR" sz="20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Cep</a:t>
            </a:r>
            <a:r>
              <a:rPr lang="pt-BR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divergente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0" y="1077665"/>
            <a:ext cx="4040188" cy="3951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Essa é uma fraude comum na hora de cotar o seguro.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Se você disser à seguradora que tem onde estacionar o seu veículo, ela entenderá que o carro tem menos chances de ser roubado ou furtado.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Então, a empresa vai cobrar um pouco menos pelo seu seguro.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O mesmo vale para quando você informa que tem residência em uma região com pouco registro de incidentes.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Mas se essas informações forem falsas, você terá grandes problemas.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Após um sinistro, a seguradora vai verificar os dados que você forneceu. Se eles forem falsos, ela vai negar sua indenização e ainda poderá abrir ação judicial.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O resultado será o mesmo para qualquer informação falsa </a:t>
            </a:r>
            <a:r>
              <a:rPr lang="pt-BR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fornecida.Como</a:t>
            </a: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 seu estado civil, motoristas do veículo, tipo de uso do carro, mudanças que o auto sofreu etc.</a:t>
            </a:r>
          </a:p>
          <a:p>
            <a:pPr algn="just"/>
            <a:endParaRPr lang="pt-B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0091"/>
            <a:ext cx="41764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98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64954" y="107234"/>
            <a:ext cx="3168352" cy="639762"/>
          </a:xfrm>
        </p:spPr>
        <p:txBody>
          <a:bodyPr>
            <a:noAutofit/>
          </a:bodyPr>
          <a:lstStyle/>
          <a:p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PERICIA TECNICA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40799" y="1249933"/>
            <a:ext cx="4040188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Solicitar reparos não relacionados ao sinistro</a:t>
            </a:r>
          </a:p>
          <a:p>
            <a:endParaRPr lang="pt-BR" sz="2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502" y="980728"/>
            <a:ext cx="4041775" cy="3951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Na hora de solicitar o reparo do carro, muita gente indica um dano que não foi fruto daquele sinistro.</a:t>
            </a:r>
          </a:p>
          <a:p>
            <a:pPr marL="0" indent="0" algn="just">
              <a:buNone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Por exemplo: seu veículo já tinha um amassado na parte de trás, mas você indica aquele dano como resultado da colisão que sofreu.</a:t>
            </a:r>
          </a:p>
          <a:p>
            <a:pPr marL="0" indent="0" algn="just">
              <a:buNone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Isso pode parecer algo inocente.</a:t>
            </a:r>
          </a:p>
          <a:p>
            <a:pPr marL="0" indent="0" algn="just">
              <a:buNone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O carro já será consertado mesmo, qual o problema de um reparo a mais?</a:t>
            </a:r>
          </a:p>
          <a:p>
            <a:pPr marL="0" indent="0" algn="just">
              <a:buNone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Mas mentir sobre os danos causados pelo sinistro caracteriza fraude.</a:t>
            </a:r>
          </a:p>
          <a:p>
            <a:pPr marL="0" indent="0" algn="just">
              <a:buNone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Isso pode provocar a negativa de toda a cobertura e ações judiciais.</a:t>
            </a:r>
          </a:p>
          <a:p>
            <a:pPr algn="just"/>
            <a:endParaRPr lang="pt-B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4" y="2492896"/>
            <a:ext cx="3641445" cy="27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43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3528" y="57797"/>
            <a:ext cx="5050904" cy="1143000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PREFERENCIAL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11403" y="877292"/>
            <a:ext cx="4040188" cy="3951288"/>
          </a:xfrm>
        </p:spPr>
        <p:txBody>
          <a:bodyPr>
            <a:noAutofit/>
          </a:bodyPr>
          <a:lstStyle/>
          <a:p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O Condutor que vem pela direita da via tem a preferencial, quando não houver sinalização.</a:t>
            </a:r>
          </a:p>
          <a:p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o cruzamento em “T” permanece a regra da preferência de quem segue pela direita, independente de quem segue adiante ou quem terá que convergir, situação aplicável também no caso de bifurcações (“Y”), pois o ângulo do cruzamento não precisa necessariamente ser reto (90º).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180532" cy="258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21669"/>
            <a:ext cx="1977129" cy="194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25992"/>
            <a:ext cx="1715772" cy="167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720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124610" y="210341"/>
            <a:ext cx="4894780" cy="434218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VIA DOS FATOS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51520" y="764705"/>
            <a:ext cx="5544616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Preferencia das vias e condutores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45"/>
            <a:ext cx="9144000" cy="444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79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21" y="1628800"/>
            <a:ext cx="3597988" cy="443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0DC95D-C4C5-48A4-83C1-B272C11818B3}"/>
              </a:ext>
            </a:extLst>
          </p:cNvPr>
          <p:cNvSpPr txBox="1"/>
          <p:nvPr/>
        </p:nvSpPr>
        <p:spPr>
          <a:xfrm>
            <a:off x="1331640" y="292048"/>
            <a:ext cx="7056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0" dirty="0">
                <a:effectLst/>
                <a:latin typeface="Arial" panose="020B0604020202020204" pitchFamily="34" charset="0"/>
              </a:rPr>
              <a:t>FINALIDADE </a:t>
            </a:r>
            <a:r>
              <a:rPr lang="pt-BR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</a:t>
            </a:r>
            <a:r>
              <a:rPr lang="pt-BR" sz="2800" b="1" i="0" dirty="0">
                <a:effectLst/>
                <a:latin typeface="Arial" panose="020B0604020202020204" pitchFamily="34" charset="0"/>
              </a:rPr>
              <a:t> LEITO CARROÇÁVEL</a:t>
            </a:r>
          </a:p>
          <a:p>
            <a:endParaRPr lang="pt-BR" sz="2800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DDE65499-D9B6-406A-AAB3-C12256804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06" y="1048240"/>
            <a:ext cx="5059415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 Leito Carroçável deve atender a diversas necessidades tais como:</a:t>
            </a:r>
            <a:endParaRPr kumimoji="0" lang="pt-BR" alt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– Aguentar, isto é, suportar bem o peso dos veículos sem quebrar e nem afundar;  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– Oferecer uma superfície meio áspera para que os veículos e também as pessoas não venham a escorregar;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 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 – Ter uma superfície razoavelmente plana, pois superfícies onduladas diminuem a aderência das rodas de veículos em alta velocidade, produzem trepidações e aumentam o risco de derrapagens;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 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– Ter uma superfície plana e ligeiramente inclinada para que a água da chuva escoe rapidamente sem formar poças que possam criar a aquaplanagem;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– Oferecer uma superfície de desgaste com uma camada considerável para que o desgaste normal do atrito das rodas com o leito não consuma o revestimento em pouco tempo;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 – Ter componentes em seu interior para evitar que a água da chuva percolando (fluindo, caminhando) pelo terreno, não cause danos ao pavimento.  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9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8408" y="332656"/>
            <a:ext cx="4606748" cy="434218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ACORDO OFICINA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4072322" cy="639762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VALORES DIVIDIDOS 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041775" cy="3951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Ainda acontece de motoristas fazerem acordos com a oficina, para receber parte do valor do conserto. Ou seja, a oficina vai cobrar mais do que o normal pelo reparo.</a:t>
            </a:r>
          </a:p>
          <a:p>
            <a:pPr marL="0" indent="0" algn="just"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Então, o extra pago pela seguradora será dividido entre o usuário e o dono da oficina.</a:t>
            </a:r>
          </a:p>
          <a:p>
            <a:pPr marL="0" indent="0" algn="just"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Além de uma grande fraude, isso é moralmente questionável. Bastante.</a:t>
            </a:r>
          </a:p>
          <a:p>
            <a:pPr marL="0" indent="0" algn="just"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E não se engane achando que a seguradora vai cair no golpe.</a:t>
            </a:r>
          </a:p>
          <a:p>
            <a:pPr marL="0" indent="0" algn="just"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O normal é que as empresas solicitem as cotações de várias oficinas antes de autorizar o conserto. Muitas delas até têm oficinas credenciadas.</a:t>
            </a:r>
          </a:p>
          <a:p>
            <a:pPr marL="0" indent="0" algn="just"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Se os valores forem muito diferentes do comum, a seguradora vai facilmente perceber.</a:t>
            </a:r>
          </a:p>
          <a:p>
            <a:pPr algn="just"/>
            <a:endParaRPr lang="pt-B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" y="1916832"/>
            <a:ext cx="3384376" cy="219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666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0634" y="326999"/>
            <a:ext cx="4030684" cy="362210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DESMANCHE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76354" y="908720"/>
            <a:ext cx="3888432" cy="4525963"/>
          </a:xfrm>
        </p:spPr>
        <p:txBody>
          <a:bodyPr>
            <a:noAutofit/>
          </a:bodyPr>
          <a:lstStyle/>
          <a:p>
            <a:r>
              <a:rPr lang="pt-BR" sz="1800" b="1" dirty="0">
                <a:latin typeface="Cambria" panose="02040503050406030204" pitchFamily="18" charset="0"/>
                <a:ea typeface="Cambria" panose="02040503050406030204" pitchFamily="18" charset="0"/>
              </a:rPr>
              <a:t>Auto roubo</a:t>
            </a:r>
          </a:p>
          <a:p>
            <a:pPr marL="0" indent="0" algn="just">
              <a:buNone/>
            </a:pP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As fraudes mais comuns do seguro de carro também incluem o auto roubo.</a:t>
            </a:r>
          </a:p>
          <a:p>
            <a:pPr marL="0" indent="0" algn="just">
              <a:buNone/>
            </a:pP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Ou seja, quando o segurado forja um roubo para receber a indenização do seguro.</a:t>
            </a:r>
          </a:p>
          <a:p>
            <a:pPr marL="0" indent="0" algn="just">
              <a:buNone/>
            </a:pP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A fraude também pode ocorrer se o indivíduo facilitar o roubo, deixando as janelas do carro abertas, por exemplo.</a:t>
            </a:r>
          </a:p>
          <a:p>
            <a:pPr marL="0" indent="0" algn="just">
              <a:buNone/>
            </a:pP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Ou também com a venda do veículo para um desmanche, tentando receber a indenização depois.</a:t>
            </a:r>
          </a:p>
          <a:p>
            <a:pPr marL="0" indent="0">
              <a:buNone/>
            </a:pPr>
            <a:endParaRPr lang="pt-B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60" y="1144383"/>
            <a:ext cx="340986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977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0429" y="231647"/>
            <a:ext cx="2761692" cy="720081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CULPA CONCORRENTE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3744416" cy="1440160"/>
          </a:xfrm>
        </p:spPr>
        <p:txBody>
          <a:bodyPr>
            <a:normAutofit/>
          </a:bodyPr>
          <a:lstStyle/>
          <a:p>
            <a:pPr algn="ctr"/>
            <a:r>
              <a:rPr lang="pt-BR" sz="2000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NARRATIVA: segurado ao tentar ultrapassagem  colidiu no RCF.</a:t>
            </a:r>
          </a:p>
          <a:p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572000" y="1916832"/>
            <a:ext cx="4041775" cy="4015946"/>
          </a:xfrm>
        </p:spPr>
        <p:txBody>
          <a:bodyPr>
            <a:noAutofit/>
          </a:bodyPr>
          <a:lstStyle/>
          <a:p>
            <a:endParaRPr lang="pt-B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OBS: </a:t>
            </a:r>
          </a:p>
          <a:p>
            <a:pPr algn="just"/>
            <a:r>
              <a:rPr lang="pt-BR" sz="1800" b="0" dirty="0">
                <a:latin typeface="Cambria" panose="02040503050406030204" pitchFamily="18" charset="0"/>
                <a:ea typeface="Cambria" panose="02040503050406030204" pitchFamily="18" charset="0"/>
              </a:rPr>
              <a:t>Culpa concorrente ,Pois em vias de terra não ha demarcação de faixa, sendo usual o trafego no centro da pista. e tratando de culpa concorrente, preceitua o artigo 945 do CC/02 a situação quando a vítima concorre culposamente para o evento danoso, ou seja, o agente e a vítima concomitantemente coadjuva para o resultado lesivo</a:t>
            </a:r>
          </a:p>
          <a:p>
            <a:endParaRPr lang="pt-BR" sz="18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67" y="2852936"/>
            <a:ext cx="3024336" cy="322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84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30350" y="29845"/>
            <a:ext cx="7773338" cy="1166907"/>
          </a:xfrm>
        </p:spPr>
        <p:txBody>
          <a:bodyPr/>
          <a:lstStyle/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SINDICÂNCIA- PRAXE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908720"/>
            <a:ext cx="8784976" cy="5919435"/>
          </a:xfrm>
        </p:spPr>
        <p:txBody>
          <a:bodyPr>
            <a:normAutofit fontScale="2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5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Entender a narrativa do aviso de sinistro.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5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Analisar as imagens de os veículos avariados, comparar danos.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5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Analisar as via dos fatos, emplacamentos horizontal e vertical.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5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Delegacia Civil e Policia Militar, Militar registra acidente de transito in loco, Civil, lavra a ocorrência a fim de direcional ao cartório judiciário caso haja necessidade.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5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Hospital, Angariar Prontuário de atendimento a fim de dirimir as duvidas quanto ao estado físico do condutor.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5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Meio de convívio residencial Terceiro- perguntar aos vizinhos o estado de conservação do bem sinistrado, terceiro. Em tempo, verificar vinculo de parentesco e / ou amizade entre os personagens envolvidos ao processo.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5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Meio de convívio Segurado-  utilizar da mesma metodologia do meio de convívio terceiro e, ainda perguntar aos vizinhos quem seria o condutor habitual do veiculo segurado, pernoite dentre outras perguntas que julgarem necessário.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5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Comercial Segurado- apurar estacionamento para guarda e proteção do veiculo, verificar pessoas sabedoras do sinistro, bem como, tentar localizar vinculo entre as partes, segurado e terceiro quando tratar-se de sinistro com RCF.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5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Meio de convívio residência Condutor segurado-apurar utilizar da mesma metodologia do segurado titular e /ou terceiro.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5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É necessário o auditor verificar as redes sociais  antes de iniciar os processos de colisão com RCF, a fim de apurar vinculo entre o segurado e terceiro, caso o vinculo seja constatado, a linha de abordagem e investigação tomara outro rumo ao padrão. Entenderemos que, possivelmente trata-se de empréstimo de apólice.</a:t>
            </a:r>
          </a:p>
          <a:p>
            <a:pPr marL="0" indent="0">
              <a:buNone/>
            </a:pPr>
            <a:endParaRPr lang="pt-BR" sz="5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1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2230" y="304483"/>
            <a:ext cx="6334940" cy="506226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Veiculo de Leilão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23528" y="810708"/>
            <a:ext cx="4040188" cy="549861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t-BR" sz="1800" b="1" i="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Por que as seguradoras reduzem o valor da FIPE em veículos com sinistro e carro de leilão?</a:t>
            </a:r>
          </a:p>
          <a:p>
            <a:pPr marL="0" indent="0" algn="just">
              <a:buNone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pt-BR" sz="1800" b="0" i="0" cap="non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Isso ocorre pois o valor de mercado do carro não é o mesmo. se você for vender esse veículo no mercado, perceberá que as ofertas serão com valores bem abaixo do que a maioria dos carros nesse ano e modelo. além disso, imaginem se a indenização fosse de 100% da </a:t>
            </a:r>
            <a:r>
              <a:rPr lang="pt-BR" sz="1800" b="0" i="0" cap="none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fipe</a:t>
            </a:r>
            <a:r>
              <a:rPr lang="pt-BR" sz="1800" b="0" i="0" cap="non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muitos espertinhos comprariam carros com descontos de 30 a 40% da </a:t>
            </a:r>
            <a:r>
              <a:rPr lang="pt-BR" sz="1800" b="0" i="0" cap="none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fipe</a:t>
            </a:r>
            <a:r>
              <a:rPr lang="pt-BR" sz="1800" b="0" i="0" cap="non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viveriam de receber indenização com ganhos extraordinários em cima das seguradoras.</a:t>
            </a:r>
          </a:p>
          <a:p>
            <a:endParaRPr lang="pt-B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E452DCE-6349-4732-AF7D-133F30682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07" y="2060848"/>
            <a:ext cx="4201376" cy="228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17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F13603-FC75-4EEC-99BC-B6553AF5B3E1}"/>
              </a:ext>
            </a:extLst>
          </p:cNvPr>
          <p:cNvSpPr txBox="1"/>
          <p:nvPr/>
        </p:nvSpPr>
        <p:spPr>
          <a:xfrm>
            <a:off x="1043608" y="1772816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SINISTRO VIVO</a:t>
            </a:r>
          </a:p>
          <a:p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ASSISTAM O VIDEO:</a:t>
            </a:r>
          </a:p>
        </p:txBody>
      </p:sp>
    </p:spTree>
    <p:extLst>
      <p:ext uri="{BB962C8B-B14F-4D97-AF65-F5344CB8AC3E}">
        <p14:creationId xmlns:p14="http://schemas.microsoft.com/office/powerpoint/2010/main" val="730584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97510" y="116632"/>
            <a:ext cx="7632848" cy="1144066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LEIS APLICADAS PARA FALSO AVISO DE SINISTRO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3424107"/>
          </a:xfrm>
        </p:spPr>
        <p:txBody>
          <a:bodyPr>
            <a:noAutofit/>
          </a:bodyPr>
          <a:lstStyle/>
          <a:p>
            <a:r>
              <a:rPr lang="pt-BR" sz="1200" b="1" dirty="0">
                <a:latin typeface="Cambria" panose="02040503050406030204" pitchFamily="18" charset="0"/>
                <a:ea typeface="Cambria" panose="02040503050406030204" pitchFamily="18" charset="0"/>
              </a:rPr>
              <a:t>Quais as penalidades de uma fraude seguro automóvel?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Mesmo sendo um crime previsto de acordo com o Código Penal Brasileiro, a fraude é um problema recorrente no Brasil em diversos setores, inclusive no mundo dos seguros.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É comum ver pessoas com doenças graves, em estágio terminal tentando contratar seguros de vida, ou mesmo pessoas contando mentiras, por menores que sejam, para conseguir descontos no seguro auto.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Diariamente muitas pessoas são descobertas por aplicar golpes no seguro do carro.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Não é à toa que essa prática gera anualmente prejuízos as seguradoras na casa dos milhões, como é possível </a:t>
            </a: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ver nesta reportagem</a:t>
            </a: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A maior parte dessas pessoas fraudam o seguro auto sem ao menos saber que a menor das consequências, no caso de serem pegas, é perder o direito a cobertura contratada sem qualquer reembolso do dinheiro já pago.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E, na pior das hipóteses esse “pequeno delito” pode ser penalizado com detenção de um a cinco anos.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Mas afinal, por que essas pequenas fraudes são consideradas atos criminosos?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A resposta é simples: quando um cliente contrata um seguro auto, se compromete a agir sempre de boa-fé.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Ou seja, tudo o que ele disser a priori será considerado como verdade, assim como previsto no Código Civil, </a:t>
            </a: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artigo 765</a:t>
            </a: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Agir de maneira maliciosa, ou seja, de má-fé, vai diretamente contra esse artigo, assim como descrito também no Código Civil, no </a:t>
            </a: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artigo 766</a:t>
            </a: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As penalidades para quem infringe esses artigos são descritas no </a:t>
            </a: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artigo 171</a:t>
            </a: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pt-B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1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559076" cy="578234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Conheça  histórias de fraudes do seguro de carro absurdas</a:t>
            </a:r>
            <a:b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382" y="1166552"/>
            <a:ext cx="8784976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400" b="1" dirty="0">
                <a:latin typeface="Cambria" panose="02040503050406030204" pitchFamily="18" charset="0"/>
                <a:ea typeface="Cambria" panose="02040503050406030204" pitchFamily="18" charset="0"/>
              </a:rPr>
              <a:t>1. Ferrari de </a:t>
            </a:r>
            <a:r>
              <a:rPr lang="pt-BR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Lego</a:t>
            </a:r>
            <a:r>
              <a:rPr lang="pt-B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Certa</a:t>
            </a: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 vez, um empreendedor, dono de algumas oficinas de carros, decidiu aplicar um golpe no seguro.</a:t>
            </a:r>
          </a:p>
          <a:p>
            <a:pPr marL="0" indent="0" algn="just"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Adquiriu uma Ferrari F430, e depois de usar o carro por alguns meses, desconstruiu todo o veículo, vendeu todas as peças, e acionou o seguro dizendo ter sido roubado.</a:t>
            </a:r>
          </a:p>
          <a:p>
            <a:pPr marL="0" indent="0" algn="just"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A fraude deu tão certo, que ele a repetiu, comprou outra Ferrari com o dinheiro da indenização e fez a mesma coisa de novo.</a:t>
            </a:r>
          </a:p>
          <a:p>
            <a:pPr marL="0" indent="0" algn="just"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O mecânico, que travava as </a:t>
            </a:r>
            <a:r>
              <a:rPr lang="pt-B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Ferraris</a:t>
            </a: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 como brinquedos de Lego, foi desmascarado apenas na quarta tentativa de fraudar o seguro do carro.</a:t>
            </a:r>
          </a:p>
          <a:p>
            <a:pPr marL="0" indent="0" algn="just">
              <a:buNone/>
            </a:pPr>
            <a:r>
              <a:rPr lang="pt-BR" sz="1400" b="1" dirty="0">
                <a:latin typeface="Cambria" panose="02040503050406030204" pitchFamily="18" charset="0"/>
                <a:ea typeface="Cambria" panose="02040503050406030204" pitchFamily="18" charset="0"/>
              </a:rPr>
              <a:t>2. Cemitério de carros no quintal</a:t>
            </a:r>
          </a:p>
          <a:p>
            <a:pPr marL="0" indent="0" algn="just"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Um mineiro, interessado em pôr a mão na indenização do seguro, decidiu enterrar seu Fiat Uno 2000 no quintal de sua casa.</a:t>
            </a:r>
          </a:p>
          <a:p>
            <a:pPr marL="0" indent="0" algn="just"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Resolveu, e o fez, ligando em seguida para a empresa de seguros e dizendo que tinha sido roubado.</a:t>
            </a:r>
          </a:p>
          <a:p>
            <a:pPr marL="0" indent="0" algn="just"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Para seu azar, uma testemunha o viu enterrando o carro em seu quintal e acionou a polícia.</a:t>
            </a:r>
          </a:p>
          <a:p>
            <a:pPr marL="0" indent="0" algn="just"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E, como se não bastasse, o coveiro de carros ainda contou histórias diferentes para a seguradora e a polícia.</a:t>
            </a:r>
          </a:p>
        </p:txBody>
      </p:sp>
    </p:spTree>
    <p:extLst>
      <p:ext uri="{BB962C8B-B14F-4D97-AF65-F5344CB8AC3E}">
        <p14:creationId xmlns:p14="http://schemas.microsoft.com/office/powerpoint/2010/main" val="3955471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548680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4. Carro porta borboleta</a:t>
            </a:r>
          </a:p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Colidir de frente com um poste e alegar ter se envolvido em uma colisão com outro veículo é uma das fraudes mais comuns que existem.</a:t>
            </a:r>
          </a:p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E foi exatamente isso que o proprietário de uma Mercedes Benz Classe C fez, com a intenção de pôr a mão na indenização oferecida por 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perda total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O que ele não imaginava é que os investigadores do seguro encontrariam um casulo com uma larva de borboleta no escapamento do veículo.</a:t>
            </a:r>
          </a:p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E que, depois de consultar um profissional especializado em insetos, eles constataram que a borboleta estava viva dentro do casulo.</a:t>
            </a:r>
          </a:p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O que jamais seria possível se o carro estivesse em movimento e colidisse com outro.</a:t>
            </a:r>
          </a:p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O que fez a perícia do seguro concluir que a Mercedes não circulava há, pelo menos, dois meses </a:t>
            </a:r>
          </a:p>
          <a:p>
            <a:pPr algn="just"/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5. A marreta de ouro</a:t>
            </a:r>
          </a:p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Com a intenção de promover um capotamento, o proprietário de um BMW 330i resolveu lançar o veículo de um barranco.</a:t>
            </a:r>
          </a:p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O grande problema é que o veículo não agiu como o esperado capotando penhasco abaixo.</a:t>
            </a:r>
          </a:p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Para resolver essa questão, ele pegou uma marreta e começou a bater no veículo.</a:t>
            </a:r>
          </a:p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O que ele não esperava era que os peritos descobriram facilmente que se tratava de uma fraude.</a:t>
            </a:r>
          </a:p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Afinal, as marcas no veículo não eram condizentes com o acidente relatado.</a:t>
            </a:r>
          </a:p>
        </p:txBody>
      </p:sp>
    </p:spTree>
    <p:extLst>
      <p:ext uri="{BB962C8B-B14F-4D97-AF65-F5344CB8AC3E}">
        <p14:creationId xmlns:p14="http://schemas.microsoft.com/office/powerpoint/2010/main" val="1263754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D6083E2-B088-494A-BF7F-AFA0CACCB541}"/>
              </a:ext>
            </a:extLst>
          </p:cNvPr>
          <p:cNvSpPr txBox="1"/>
          <p:nvPr/>
        </p:nvSpPr>
        <p:spPr>
          <a:xfrm>
            <a:off x="251520" y="1124744"/>
            <a:ext cx="83529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1800" b="1" dirty="0">
                <a:latin typeface="Cambria" panose="02040503050406030204" pitchFamily="18" charset="0"/>
                <a:ea typeface="Cambria" panose="02040503050406030204" pitchFamily="18" charset="0"/>
              </a:rPr>
              <a:t>3. Uma grande pedra imaginária</a:t>
            </a:r>
          </a:p>
          <a:p>
            <a:pPr marL="0" indent="0" algn="just">
              <a:buNone/>
            </a:pP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Danos proporcionados por falta de cuidado com o veículo não são cobertos pelo seguro de carro.</a:t>
            </a:r>
          </a:p>
          <a:p>
            <a:pPr marL="0" indent="0" algn="just">
              <a:buNone/>
            </a:pP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Mas isso não foi motivo para evitar que o proprietário de um Chevrolet Classic tentasse fraudar o seguro.</a:t>
            </a:r>
          </a:p>
          <a:p>
            <a:pPr marL="0" indent="0" algn="just">
              <a:buNone/>
            </a:pP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O motorista em questão deixou de trocar o óleo e acabou fundindo o motor do veículo.</a:t>
            </a:r>
          </a:p>
          <a:p>
            <a:pPr marL="0" indent="0" algn="just">
              <a:buNone/>
            </a:pP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Foi quando ele resolveu perfurar o cárter do carro e alegar que tinha passado sobre uma grande pedra no caminho.</a:t>
            </a:r>
          </a:p>
          <a:p>
            <a:pPr marL="0" indent="0" algn="just">
              <a:buNone/>
            </a:pP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O que ele não sabia é que o seguro enviaria uma pessoa até sua casa, e que ela conversaria com todos os vizinhos e descobriria a verdade.</a:t>
            </a:r>
          </a:p>
          <a:p>
            <a:pPr marL="0" indent="0" algn="just">
              <a:buNone/>
            </a:pP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65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919883"/>
            <a:ext cx="83529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6. Dublê de capotamento</a:t>
            </a:r>
          </a:p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Cada vez mais as fraudes do seguro de carro se tornam mais ousadas, prova disso é o golpe conhecido como “capotamento profissional”.</a:t>
            </a:r>
          </a:p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Ou seja, quando um motorista experiente assume a direção de um carro e o faz capotar de propósito.</a:t>
            </a:r>
          </a:p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Esse golpe tem acontecido muito em uma exata curva da rodovia Régis Bittencourt (responsável por conectar Curitiba a São Paulo), onde é possível calcular uma velocidade e provocar o capotamento, conseguindo promover uma perda total no veículo, sem machucar o motorista.</a:t>
            </a:r>
          </a:p>
          <a:p>
            <a:r>
              <a:rPr lang="pt-BR" b="1" dirty="0"/>
              <a:t>7. Pouco conhecimento científico</a:t>
            </a:r>
          </a:p>
          <a:p>
            <a:r>
              <a:rPr lang="pt-BR" dirty="0"/>
              <a:t>A proprietária de um Volkswagen Gol 2000 estava com dificuldades para terminar de pagar as parcelas do carro e decidiu então colocar fogo em seu carro e alegar um incêndio acidental.</a:t>
            </a:r>
          </a:p>
          <a:p>
            <a:r>
              <a:rPr lang="pt-BR" dirty="0"/>
              <a:t>O que ela não esperava é que se queimaria durante a aplicação do golpe.</a:t>
            </a:r>
          </a:p>
          <a:p>
            <a:r>
              <a:rPr lang="pt-BR" dirty="0"/>
              <a:t>Para que não houvesse suspeitas, ela decidiu contar então a história que um rapaz mal-intencionado teria colocado fogo em seu carro e depois queimado com ácido suas pernas.</a:t>
            </a:r>
          </a:p>
          <a:p>
            <a:r>
              <a:rPr lang="pt-BR" dirty="0"/>
              <a:t>O grande problema é que ela não esperava que apenas o exame de corpo de delito seria o suficiente para comprovar que as queimaduras em suas pernas haviam sido causadas por fogo e não ácido.</a:t>
            </a: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1349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1165E7B-DB9A-4BF5-8470-D011DD681FB4}"/>
              </a:ext>
            </a:extLst>
          </p:cNvPr>
          <p:cNvSpPr txBox="1"/>
          <p:nvPr/>
        </p:nvSpPr>
        <p:spPr>
          <a:xfrm>
            <a:off x="395536" y="1700808"/>
            <a:ext cx="806489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i="1" dirty="0">
                <a:latin typeface="Cambria" panose="02040503050406030204" pitchFamily="18" charset="0"/>
                <a:ea typeface="Cambria" panose="02040503050406030204" pitchFamily="18" charset="0"/>
              </a:rPr>
              <a:t>NOSSO LEMA:</a:t>
            </a:r>
          </a:p>
          <a:p>
            <a:pPr algn="just"/>
            <a:endParaRPr lang="pt-B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3200" i="1" dirty="0">
                <a:latin typeface="Cambria" panose="02040503050406030204" pitchFamily="18" charset="0"/>
                <a:ea typeface="Cambria" panose="02040503050406030204" pitchFamily="18" charset="0"/>
              </a:rPr>
              <a:t>Analisamos o evento, confirmamos a veracidade, reconstituímos o sinistro e assim elucidamos a realidade de um evento. Buscando, portanto, a verdade. </a:t>
            </a:r>
          </a:p>
          <a:p>
            <a:pPr algn="just"/>
            <a:endParaRPr lang="pt-BR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3200" i="1" dirty="0">
                <a:latin typeface="Cambria" panose="02040503050406030204" pitchFamily="18" charset="0"/>
                <a:ea typeface="Cambria" panose="02040503050406030204" pitchFamily="18" charset="0"/>
              </a:rPr>
              <a:t>OBRIGADO EQUIPE!!!</a:t>
            </a:r>
          </a:p>
        </p:txBody>
      </p:sp>
    </p:spTree>
    <p:extLst>
      <p:ext uri="{BB962C8B-B14F-4D97-AF65-F5344CB8AC3E}">
        <p14:creationId xmlns:p14="http://schemas.microsoft.com/office/powerpoint/2010/main" val="196679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331" y="103315"/>
            <a:ext cx="7773338" cy="1165446"/>
          </a:xfrm>
        </p:spPr>
        <p:txBody>
          <a:bodyPr>
            <a:noAutofit/>
          </a:bodyPr>
          <a:lstStyle/>
          <a:p>
            <a:b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Fraudes mais comuns do seguro de carro</a:t>
            </a:r>
            <a:b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4823" y="1268760"/>
            <a:ext cx="8229600" cy="49685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1800" b="1" dirty="0"/>
          </a:p>
          <a:p>
            <a:pPr marL="0" indent="0" algn="ctr">
              <a:buNone/>
            </a:pPr>
            <a:r>
              <a:rPr lang="pt-BR" sz="1800" b="1" dirty="0"/>
              <a:t>Quais são as fraudes mais comuns no seguro auto?</a:t>
            </a:r>
          </a:p>
          <a:p>
            <a:pPr marL="0" indent="0" algn="ctr">
              <a:buNone/>
            </a:pPr>
            <a:r>
              <a:rPr lang="pt-BR" sz="1800" dirty="0"/>
              <a:t>Nossa dica é: evite todas as fraudes que listaremos abaixo.</a:t>
            </a:r>
          </a:p>
          <a:p>
            <a:pPr marL="0" indent="0" algn="ctr">
              <a:buNone/>
            </a:pPr>
            <a:r>
              <a:rPr lang="pt-BR" sz="1800" dirty="0"/>
              <a:t>Aliás, qualquer fraude que você imaginar.</a:t>
            </a:r>
          </a:p>
          <a:p>
            <a:pPr marL="0" indent="0" algn="ctr">
              <a:buNone/>
            </a:pPr>
            <a:r>
              <a:rPr lang="pt-BR" sz="1800" dirty="0"/>
              <a:t>Muitos consumidores se acham mais espertos que as seguradoras.</a:t>
            </a:r>
          </a:p>
          <a:p>
            <a:pPr marL="0" indent="0" algn="ctr">
              <a:buNone/>
            </a:pPr>
            <a:r>
              <a:rPr lang="pt-BR" sz="1800" dirty="0"/>
              <a:t>Mas a empresa tem profissionais especialistas em descobrir irregularidades no pedido de indenização.</a:t>
            </a:r>
          </a:p>
          <a:p>
            <a:pPr marL="0" indent="0" algn="ctr">
              <a:buNone/>
            </a:pPr>
            <a:r>
              <a:rPr lang="pt-BR" sz="1800" dirty="0"/>
              <a:t>Se você tentar tirar vantagem sobre a seguradora, vai ter prejuízo e muitas dores de cabeça.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991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80920" cy="6466730"/>
          </a:xfrm>
        </p:spPr>
        <p:txBody>
          <a:bodyPr>
            <a:noAutofit/>
          </a:bodyPr>
          <a:lstStyle/>
          <a:p>
            <a:br>
              <a:rPr lang="pt-BR" sz="1200" dirty="0"/>
            </a:br>
            <a:br>
              <a:rPr lang="pt-BR" sz="1200" dirty="0"/>
            </a:br>
            <a:br>
              <a:rPr lang="pt-BR" sz="1200" dirty="0"/>
            </a:br>
            <a:endParaRPr lang="pt-BR" sz="1200" dirty="0"/>
          </a:p>
        </p:txBody>
      </p:sp>
      <p:sp>
        <p:nvSpPr>
          <p:cNvPr id="11" name="Retângulo 10"/>
          <p:cNvSpPr/>
          <p:nvPr/>
        </p:nvSpPr>
        <p:spPr>
          <a:xfrm>
            <a:off x="172834" y="1340768"/>
            <a:ext cx="878497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Veracidade e legitimidade</a:t>
            </a:r>
          </a:p>
          <a:p>
            <a:pPr algn="just"/>
            <a:b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As apólices de seguro contêm cláusulas exigindo que o segurado coopere na investigação do sinistro e apresente à seguradora documentos e informações de apoio. A documentação é importante porque facilita a investigação da veracidade e legitimidade do pedido de indenização do segurado.</a:t>
            </a:r>
          </a:p>
          <a:p>
            <a:pPr algn="just"/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Em determinadas circunstâncias, a seguradora fica isenta de qualquer obrigação de indenizar o segurado. Entre elas, estão os casos de sinistros que ocorrem por culpa grave ou dolo do segurado, de reclamações de indenização fraudulentas ou feitas de má-fé ou ainda de declarações falsas do segurado ou beneficiário feitas com objetivo de obter de benefícios ilícitos do seguro. </a:t>
            </a:r>
          </a:p>
          <a:p>
            <a:pPr algn="just"/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A fraude em seguros pode ser </a:t>
            </a: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“premeditada” 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ou </a:t>
            </a: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“oportunista”. </a:t>
            </a:r>
          </a:p>
        </p:txBody>
      </p:sp>
    </p:spTree>
    <p:extLst>
      <p:ext uri="{BB962C8B-B14F-4D97-AF65-F5344CB8AC3E}">
        <p14:creationId xmlns:p14="http://schemas.microsoft.com/office/powerpoint/2010/main" val="111100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50BB0-867E-43AF-9D74-D9C7ECF9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2780928"/>
            <a:ext cx="7773338" cy="1596177"/>
          </a:xfrm>
        </p:spPr>
        <p:txBody>
          <a:bodyPr>
            <a:noAutofit/>
          </a:bodyPr>
          <a:lstStyle/>
          <a:p>
            <a:r>
              <a:rPr lang="pt-BR" sz="1800" b="1" u="sng" dirty="0"/>
              <a:t>A fraude premeditada: </a:t>
            </a:r>
            <a:r>
              <a:rPr lang="pt-BR" sz="1800" dirty="0"/>
              <a:t>ocorre quando, por exemplo, o segurado dá informações incorretas na contratação de seguros tendo por objetivo a redução dos prêmios de seguros ou quando premedita ação visando obter vantagem de contrato de seguros a partir de ocorrência inexistente ou planejada de um sinistro. </a:t>
            </a: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r>
              <a:rPr lang="pt-BR" sz="1800" b="1" u="sng" dirty="0"/>
              <a:t>A fraude oportunista</a:t>
            </a:r>
            <a:r>
              <a:rPr lang="pt-BR" sz="1800" dirty="0"/>
              <a:t>: (também chamada “abuso”) ocorre quando, num sinistro verdadeiro, o segurado reporta danos preexistentes ao sinistro, procurando obter vantagem exagerada do contrato de seguros. A frequência é maior nas fraudes oportunistas, mas os valores envolvidos são muito menores.</a:t>
            </a:r>
            <a:br>
              <a:rPr lang="pt-BR" sz="1800" dirty="0"/>
            </a:br>
            <a:r>
              <a:rPr lang="pt-BR" sz="1800" dirty="0"/>
              <a:t>Da sua própria definição, depreende-se que a fraude é crime, igualando-se ao estelionato e ao dolo, sendo então passível de enquadramento no famoso </a:t>
            </a:r>
            <a:r>
              <a:rPr lang="pt-BR" sz="1800" b="1" u="sng" dirty="0"/>
              <a:t>artigo 171 do Código Penal</a:t>
            </a:r>
            <a:r>
              <a:rPr lang="pt-BR" sz="1800" dirty="0"/>
              <a:t>. Infelizmente, os segurados estão pouco cientes desse fato e da importância de se evitar a fraude em seguros.</a:t>
            </a:r>
            <a:br>
              <a:rPr lang="pt-BR" sz="1800" dirty="0"/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4592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685331" y="404664"/>
            <a:ext cx="7773338" cy="639762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Como descobrir a Fraude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0" y="752053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pt-BR" sz="2000" b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APURAR</a:t>
            </a:r>
            <a:r>
              <a:rPr lang="pt-BR" sz="2000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174588" y="774508"/>
            <a:ext cx="5261507" cy="571357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Inversão de culpabilidade</a:t>
            </a:r>
          </a:p>
          <a:p>
            <a:pPr>
              <a:buFont typeface="Wingdings" pitchFamily="2" charset="2"/>
              <a:buChar char="Ø"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OMISSAO- SINISTRO ANTERIOR </a:t>
            </a:r>
          </a:p>
          <a:p>
            <a:pPr>
              <a:buFont typeface="Wingdings" pitchFamily="2" charset="2"/>
              <a:buChar char="Ø"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ACORDO ENTRE AS PARTES SEGURADO E TERCEIRO</a:t>
            </a:r>
          </a:p>
          <a:p>
            <a:pPr>
              <a:buFont typeface="Wingdings" pitchFamily="2" charset="2"/>
              <a:buChar char="Ø"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Agravamento de risco mecânico e estético a fim de gerar a perda total para recebimento do prêmio integral. </a:t>
            </a:r>
          </a:p>
          <a:p>
            <a:pPr>
              <a:buFont typeface="Wingdings" pitchFamily="2" charset="2"/>
              <a:buChar char="Ø"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CROQUI DIVERGENTES SEGURADO E TERCEIRO</a:t>
            </a:r>
          </a:p>
          <a:p>
            <a:pPr>
              <a:buFont typeface="Wingdings" pitchFamily="2" charset="2"/>
              <a:buChar char="Ø"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CEP DE CIRCULAÇÃO</a:t>
            </a:r>
          </a:p>
          <a:p>
            <a:pPr>
              <a:buFont typeface="Wingdings" pitchFamily="2" charset="2"/>
              <a:buChar char="Ø"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PERICIA TECNICA</a:t>
            </a:r>
          </a:p>
          <a:p>
            <a:pPr>
              <a:buFont typeface="Wingdings" pitchFamily="2" charset="2"/>
              <a:buChar char="Ø"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VIA PREFERENCIAL- INVERSAO</a:t>
            </a:r>
          </a:p>
          <a:p>
            <a:pPr>
              <a:buFont typeface="Wingdings" pitchFamily="2" charset="2"/>
              <a:buChar char="Ø"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LEITO NÃO CARROÇAVEL</a:t>
            </a:r>
          </a:p>
          <a:p>
            <a:pPr>
              <a:buFont typeface="Wingdings" pitchFamily="2" charset="2"/>
              <a:buChar char="Ø"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ACORDO DE FRANQUIA</a:t>
            </a:r>
          </a:p>
          <a:p>
            <a:pPr>
              <a:buFont typeface="Wingdings" pitchFamily="2" charset="2"/>
              <a:buChar char="Ø"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DESMANCHE</a:t>
            </a:r>
          </a:p>
          <a:p>
            <a:pPr>
              <a:buFont typeface="Wingdings" pitchFamily="2" charset="2"/>
              <a:buChar char="Ø"/>
            </a:pP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VEICULO DE LEILÃO</a:t>
            </a:r>
          </a:p>
          <a:p>
            <a:pPr>
              <a:buFont typeface="Wingdings" pitchFamily="2" charset="2"/>
              <a:buChar char="Ø"/>
            </a:pPr>
            <a:r>
              <a:rPr lang="pt-BR" sz="1200" dirty="0">
                <a:latin typeface="Calisto MT" panose="02040603050505030304" pitchFamily="18" charset="0"/>
                <a:ea typeface="Cambria" panose="02040503050406030204" pitchFamily="18" charset="0"/>
              </a:rPr>
              <a:t>Sinistro vivo – ocasionado propositalmente para ludibriar a seguradora.</a:t>
            </a:r>
          </a:p>
          <a:p>
            <a:pPr>
              <a:buFont typeface="Wingdings" pitchFamily="2" charset="2"/>
              <a:buChar char="Ø"/>
            </a:pPr>
            <a:endParaRPr lang="pt-BR" sz="18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407979"/>
            <a:ext cx="2016224" cy="311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071" y="-3680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INVERSAO DE CULPA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8064" y="1012979"/>
            <a:ext cx="2681447" cy="639762"/>
          </a:xfrm>
        </p:spPr>
        <p:txBody>
          <a:bodyPr>
            <a:noAutofit/>
          </a:bodyPr>
          <a:lstStyle/>
          <a:p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COLISÃO TRASEIRA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7831" y="1189668"/>
            <a:ext cx="4258816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</a:rPr>
              <a:t>NARRATIVA DO SEGURADO:</a:t>
            </a:r>
          </a:p>
          <a:p>
            <a:pPr marL="0" indent="0" algn="ctr">
              <a:buNone/>
            </a:pPr>
            <a:r>
              <a:rPr lang="pt-BR" sz="18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Engatou a marcha Ré e colidiu no veiculo do terceiro estacionado.</a:t>
            </a:r>
          </a:p>
          <a:p>
            <a:pPr marL="0" indent="0" algn="just">
              <a:buNone/>
            </a:pPr>
            <a:endParaRPr lang="pt-BR" sz="1800" b="1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pt-BR" sz="1800" b="1" i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pt-B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3" y="2852935"/>
            <a:ext cx="4018897" cy="290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58173" y="5805264"/>
            <a:ext cx="7730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*Trata-se de Inversão de culpabilidade, segurado não engatou a marcha ré, fora atingindo através do RCF que não possui apólice de seguro vigente e, entraram em acordo para o terceiro ser contemplado com o prêmio securitário.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01638" y="1696491"/>
            <a:ext cx="375149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Devemos observar sempre em qual veiculo tem maior proporção de danos para definirmos quem realmente foi o causador do sinistro.</a:t>
            </a:r>
          </a:p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O proprietário do veículo que assumir a culpa e se passar como o responsável pela colisão pode ser enquadrado em crime de estelionato. “Basta que a seguradora ou a polícia chequem os fatos, e se as provas se confirmarem, o proprietário que assumir a culpa, corre o risco de responder a um </a:t>
            </a:r>
            <a:r>
              <a:rPr lang="pt-BR" b="1" u="sng" dirty="0">
                <a:latin typeface="Cambria" panose="02040503050406030204" pitchFamily="18" charset="0"/>
                <a:ea typeface="Cambria" panose="02040503050406030204" pitchFamily="18" charset="0"/>
              </a:rPr>
              <a:t>crime de estelionato”.</a:t>
            </a:r>
          </a:p>
          <a:p>
            <a:pPr algn="just"/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2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090664" y="104136"/>
            <a:ext cx="2602632" cy="738336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OMISSÃO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467544" y="1048282"/>
            <a:ext cx="3824164" cy="1300598"/>
          </a:xfrm>
        </p:spPr>
        <p:txBody>
          <a:bodyPr>
            <a:noAutofit/>
          </a:bodyPr>
          <a:lstStyle/>
          <a:p>
            <a:endParaRPr lang="pt-B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      SUSPEITA DA NARRATIVA: </a:t>
            </a:r>
          </a:p>
          <a:p>
            <a:pPr algn="ctr"/>
            <a:r>
              <a:rPr lang="pt-BR" sz="1800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Segurado tentou desviar de um animal na via  e capotou.</a:t>
            </a:r>
          </a:p>
          <a:p>
            <a:endParaRPr lang="pt-B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572000" y="499850"/>
            <a:ext cx="4500500" cy="639762"/>
          </a:xfrm>
        </p:spPr>
        <p:txBody>
          <a:bodyPr>
            <a:noAutofit/>
          </a:bodyPr>
          <a:lstStyle/>
          <a:p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ACIDENTE EM RODOVIA- FEDERAL</a:t>
            </a:r>
          </a:p>
        </p:txBody>
      </p:sp>
      <p:pic>
        <p:nvPicPr>
          <p:cNvPr id="3075" name="Picture 3" descr="C:\Users\renat\AppData\Local\Microsoft\Windows\INetCache\IE\0R1IAA07\mm-f-acidente-omega-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4" y="1988840"/>
            <a:ext cx="3077566" cy="161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37468" y="3776856"/>
            <a:ext cx="3261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Acidente ocorreu há aproximadamente seis meses anterior da narrativa do sinistro avisado na companhia de seguros, Bo de embriaguez localizado  com multa e com condutor não perfilado.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178580" y="1345422"/>
            <a:ext cx="475252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Obs</a:t>
            </a:r>
            <a:r>
              <a:rPr lang="pt-BR" sz="1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Analisar uma possível troca de condutor, através de prova cabal, registro de B.O In loco e / ou entrada em hospital na data do sinistro , multa e reportagens.</a:t>
            </a:r>
          </a:p>
          <a:p>
            <a:pPr algn="just"/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É muito importante que o carro seja conduzido apenas pelos motoristas indicados na apólice.</a:t>
            </a:r>
          </a:p>
          <a:p>
            <a:pPr algn="just"/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Sim, você pode emprestar o veículo para um amigo ou familiar.</a:t>
            </a:r>
          </a:p>
          <a:p>
            <a:pPr algn="just"/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Mas isso deve ser esporádico. Se for frequente, o indivíduo deverá aparecer como condutor secundário na apólice do seguro. De qualquer forma, é essencial que o motorista esteja sempre habilitado para dirigir.</a:t>
            </a:r>
          </a:p>
          <a:p>
            <a:pPr algn="just"/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Alguém que provocar um sinistro sem CNH ou sob efeito de álcool poderia trazer muitos problemas.</a:t>
            </a:r>
          </a:p>
          <a:p>
            <a:pPr algn="just"/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Sabendo disso, alguns segurados trocam de motorista após um sinistro.</a:t>
            </a:r>
          </a:p>
          <a:p>
            <a:pPr algn="just"/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Por exemplo: após uma batida, o indivíduo sem CNH sai do banco do motorista e vai para o do passageiro.</a:t>
            </a:r>
          </a:p>
          <a:p>
            <a:pPr algn="just"/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Se uma situação assim ocorrer e a seguradora descobrir, o segurado terá sua indenização negada.</a:t>
            </a:r>
          </a:p>
          <a:p>
            <a:pPr algn="just"/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Afinal, a troca de condutores vai caracterizar fraude.</a:t>
            </a:r>
          </a:p>
          <a:p>
            <a:pPr algn="just"/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Possível também não haver nenhum registro na data do sinistro , todavia BUSCAR B.O local em data anteriores e só avisado meses após com narrativa contraria para não haver suspeita.</a:t>
            </a:r>
          </a:p>
          <a:p>
            <a:pPr algn="just"/>
            <a:endParaRPr lang="pt-BR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7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675" y="188640"/>
            <a:ext cx="7543800" cy="723354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ACORDO ENTRE AS PARTES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4040188" cy="639762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EMPRESTIMO DE SEGURO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35764"/>
            <a:ext cx="4040188" cy="42903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2000" b="1" i="1" dirty="0">
                <a:solidFill>
                  <a:srgbClr val="0000FF"/>
                </a:solidFill>
              </a:rPr>
              <a:t>NARRATIVA: Segurado se distraiu e colidiu no veiculo que trafegava sentido oposto.</a:t>
            </a:r>
          </a:p>
          <a:p>
            <a:pPr algn="just"/>
            <a:r>
              <a:rPr lang="pt-BR" sz="1900" cap="none" dirty="0">
                <a:latin typeface="Cambria" panose="02040503050406030204" pitchFamily="18" charset="0"/>
                <a:ea typeface="Cambria" panose="02040503050406030204" pitchFamily="18" charset="0"/>
              </a:rPr>
              <a:t>Neste cenário, o veiculo </a:t>
            </a:r>
            <a:r>
              <a:rPr lang="pt-BR" sz="1900" cap="none" dirty="0" err="1">
                <a:latin typeface="Cambria" panose="02040503050406030204" pitchFamily="18" charset="0"/>
                <a:ea typeface="Cambria" panose="02040503050406030204" pitchFamily="18" charset="0"/>
              </a:rPr>
              <a:t>rcf</a:t>
            </a:r>
            <a:r>
              <a:rPr lang="pt-BR" sz="1900" cap="none" dirty="0">
                <a:latin typeface="Cambria" panose="02040503050406030204" pitchFamily="18" charset="0"/>
                <a:ea typeface="Cambria" panose="02040503050406030204" pitchFamily="18" charset="0"/>
              </a:rPr>
              <a:t>- terceiro não possui seguro.</a:t>
            </a:r>
          </a:p>
          <a:p>
            <a:pPr algn="just"/>
            <a:r>
              <a:rPr lang="pt-BR" sz="1900" cap="none" dirty="0">
                <a:latin typeface="Cambria" panose="02040503050406030204" pitchFamily="18" charset="0"/>
                <a:ea typeface="Cambria" panose="02040503050406030204" pitchFamily="18" charset="0"/>
              </a:rPr>
              <a:t>Segurado assumiu a culpabilidade  perante o evento, mediante a cobrança ao terceiro, do valor em espécie da franquia estipulada em apólice e deste modo acionou a seguradora para realizarem os reparos em ambos os veículos</a:t>
            </a:r>
            <a:r>
              <a:rPr lang="pt-BR" sz="2000" dirty="0"/>
              <a:t>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75" y="1835765"/>
            <a:ext cx="3540952" cy="180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75" y="3670743"/>
            <a:ext cx="3540952" cy="201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645026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2676</TotalTime>
  <Words>3379</Words>
  <Application>Microsoft Office PowerPoint</Application>
  <PresentationFormat>Apresentação na tela (4:3)</PresentationFormat>
  <Paragraphs>207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Calisto MT</vt:lpstr>
      <vt:lpstr>Cambria</vt:lpstr>
      <vt:lpstr>Tw Cen MT</vt:lpstr>
      <vt:lpstr>Wingdings</vt:lpstr>
      <vt:lpstr>Gotícula</vt:lpstr>
      <vt:lpstr>TREINAMENTO-SINDICANCIA AUTOMOVEL </vt:lpstr>
      <vt:lpstr>SINDICÂNCIA- PRAXE </vt:lpstr>
      <vt:lpstr> Fraudes mais comuns do seguro de carro </vt:lpstr>
      <vt:lpstr>   </vt:lpstr>
      <vt:lpstr>A fraude premeditada: ocorre quando, por exemplo, o segurado dá informações incorretas na contratação de seguros tendo por objetivo a redução dos prêmios de seguros ou quando premedita ação visando obter vantagem de contrato de seguros a partir de ocorrência inexistente ou planejada de um sinistro.     A fraude oportunista: (também chamada “abuso”) ocorre quando, num sinistro verdadeiro, o segurado reporta danos preexistentes ao sinistro, procurando obter vantagem exagerada do contrato de seguros. A frequência é maior nas fraudes oportunistas, mas os valores envolvidos são muito menores. Da sua própria definição, depreende-se que a fraude é crime, igualando-se ao estelionato e ao dolo, sendo então passível de enquadramento no famoso artigo 171 do Código Penal. Infelizmente, os segurados estão pouco cientes desse fato e da importância de se evitar a fraude em seguros. </vt:lpstr>
      <vt:lpstr>Como descobrir a Fraude </vt:lpstr>
      <vt:lpstr>INVERSAO DE CULPA</vt:lpstr>
      <vt:lpstr>OMISSÃO</vt:lpstr>
      <vt:lpstr>ACORDO ENTRE AS PARTES</vt:lpstr>
      <vt:lpstr>AGRAVAMENTO DE RISCO</vt:lpstr>
      <vt:lpstr>CROQUI DIVERGENTES</vt:lpstr>
      <vt:lpstr>  CEP DE CIRCULAÇÃO E DE PERNOITE  </vt:lpstr>
      <vt:lpstr>Apresentação do PowerPoint</vt:lpstr>
      <vt:lpstr>PREFERENCIAL</vt:lpstr>
      <vt:lpstr>VIA DOS FATOS</vt:lpstr>
      <vt:lpstr>Apresentação do PowerPoint</vt:lpstr>
      <vt:lpstr>ACORDO OFICINA</vt:lpstr>
      <vt:lpstr>DESMANCHE</vt:lpstr>
      <vt:lpstr>CULPA CONCORRENTE</vt:lpstr>
      <vt:lpstr>Veiculo de Leilão</vt:lpstr>
      <vt:lpstr>Apresentação do PowerPoint</vt:lpstr>
      <vt:lpstr>LEIS APLICADAS PARA FALSO AVISO DE SINISTRO</vt:lpstr>
      <vt:lpstr>Conheça  histórias de fraudes do seguro de carro absurdas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TREINAMENTO</dc:title>
  <dc:creator>Renata Torres Feitosa</dc:creator>
  <cp:lastModifiedBy>Usuario</cp:lastModifiedBy>
  <cp:revision>71</cp:revision>
  <cp:lastPrinted>2021-12-06T19:05:08Z</cp:lastPrinted>
  <dcterms:created xsi:type="dcterms:W3CDTF">2020-10-31T17:31:16Z</dcterms:created>
  <dcterms:modified xsi:type="dcterms:W3CDTF">2022-03-03T15:42:20Z</dcterms:modified>
</cp:coreProperties>
</file>